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1"/>
  </p:sldMasterIdLst>
  <p:notesMasterIdLst>
    <p:notesMasterId r:id="rId16"/>
  </p:notesMasterIdLst>
  <p:sldIdLst>
    <p:sldId id="256" r:id="rId2"/>
    <p:sldId id="258" r:id="rId3"/>
    <p:sldId id="259" r:id="rId4"/>
    <p:sldId id="261" r:id="rId5"/>
    <p:sldId id="260" r:id="rId6"/>
    <p:sldId id="262" r:id="rId7"/>
    <p:sldId id="263" r:id="rId8"/>
    <p:sldId id="264" r:id="rId9"/>
    <p:sldId id="268" r:id="rId10"/>
    <p:sldId id="265" r:id="rId11"/>
    <p:sldId id="266" r:id="rId12"/>
    <p:sldId id="269" r:id="rId13"/>
    <p:sldId id="270" r:id="rId14"/>
    <p:sldId id="271"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tes, Emily S. (CDC/DDID/NCEZID/DGMQ)" initials="JES(" lastIdx="11" clrIdx="0">
    <p:extLst>
      <p:ext uri="{19B8F6BF-5375-455C-9EA6-DF929625EA0E}">
        <p15:presenceInfo xmlns:p15="http://schemas.microsoft.com/office/powerpoint/2012/main" userId="S-1-5-21-1207783550-2075000910-922709458-221121" providerId="AD"/>
      </p:ext>
    </p:extLst>
  </p:cmAuthor>
  <p:cmAuthor id="2" name="Cohen, Nicole (Nicky) (CDC/OID/NCEZID)" initials="NC" lastIdx="18" clrIdx="1">
    <p:extLst>
      <p:ext uri="{19B8F6BF-5375-455C-9EA6-DF929625EA0E}">
        <p15:presenceInfo xmlns:p15="http://schemas.microsoft.com/office/powerpoint/2012/main" userId="Cohen, Nicole (Nicky) (CDC/OID/NCEZI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18" autoAdjust="0"/>
    <p:restoredTop sz="71395" autoAdjust="0"/>
  </p:normalViewPr>
  <p:slideViewPr>
    <p:cSldViewPr snapToGrid="0">
      <p:cViewPr>
        <p:scale>
          <a:sx n="70" d="100"/>
          <a:sy n="70" d="100"/>
        </p:scale>
        <p:origin x="1118" y="-32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pPr/>
              <a:t>9/22/2021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pPr/>
              <a:t>‹#›</a:t>
            </a:fld>
            <a:endParaRPr lang="en-US" dirty="0"/>
          </a:p>
        </p:txBody>
      </p:sp>
    </p:spTree>
    <p:extLst>
      <p:ext uri="{BB962C8B-B14F-4D97-AF65-F5344CB8AC3E}">
        <p14:creationId xmlns:p14="http://schemas.microsoft.com/office/powerpoint/2010/main"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i="0" baseline="0" dirty="0"/>
              <a:t>Et maintenant, nous nous détournons de la planification des urgences courantes au jour le jour et de ce qui se passe lorsque nous avons une urgence de santé publique plus longue entre nos mains. Nous ne pourrons peut-être plus résoudre le problème en employant des PNE et nos tâches régulières.</a:t>
            </a:r>
            <a:endParaRPr lang="en-US" i="0"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1</a:t>
            </a:fld>
            <a:endParaRPr lang="en-US" dirty="0"/>
          </a:p>
        </p:txBody>
      </p:sp>
    </p:spTree>
    <p:extLst>
      <p:ext uri="{BB962C8B-B14F-4D97-AF65-F5344CB8AC3E}">
        <p14:creationId xmlns:p14="http://schemas.microsoft.com/office/powerpoint/2010/main" val="27669882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1" dirty="0"/>
              <a:t>Question et réponse:</a:t>
            </a:r>
            <a:r>
              <a:rPr lang="fr-FR" dirty="0"/>
              <a:t> Demandez aux participants de lever la main et de partager ce qu’ils pensent que ce sont les différences entre le dépistage à l’entrée et le dépistage à la sortie.  Obtenez des réponses et partagez ensuite les différences.</a:t>
            </a:r>
          </a:p>
          <a:p>
            <a:r>
              <a:rPr lang="fr-FR" b="1" dirty="0"/>
              <a:t>Aide à l’emploi:</a:t>
            </a:r>
            <a:r>
              <a:rPr lang="fr-FR" dirty="0"/>
              <a:t> Demandez aux participants de retirer leurs considérations de présélection de l’aide à l’emploi et demandez à un participant de venir à l’avant de la salle pour la lire.</a:t>
            </a:r>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11</a:t>
            </a:fld>
            <a:endParaRPr lang="en-US" dirty="0"/>
          </a:p>
        </p:txBody>
      </p:sp>
    </p:spTree>
    <p:extLst>
      <p:ext uri="{BB962C8B-B14F-4D97-AF65-F5344CB8AC3E}">
        <p14:creationId xmlns:p14="http://schemas.microsoft.com/office/powerpoint/2010/main" val="40576902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12</a:t>
            </a:fld>
            <a:endParaRPr lang="en-US" dirty="0"/>
          </a:p>
        </p:txBody>
      </p:sp>
    </p:spTree>
    <p:extLst>
      <p:ext uri="{BB962C8B-B14F-4D97-AF65-F5344CB8AC3E}">
        <p14:creationId xmlns:p14="http://schemas.microsoft.com/office/powerpoint/2010/main" val="5445763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1" dirty="0"/>
              <a:t>Présentation de l’exemple PNE</a:t>
            </a:r>
            <a:r>
              <a:rPr lang="fr-FR" b="0" dirty="0"/>
              <a:t>: Demandez aux participants de consulter l’exemple de </a:t>
            </a:r>
            <a:r>
              <a:rPr lang="fr-FR" sz="1100" dirty="0">
                <a:solidFill>
                  <a:srgbClr val="FFFF00"/>
                </a:solidFill>
              </a:rPr>
              <a:t>la </a:t>
            </a:r>
            <a:r>
              <a:rPr lang="en-US" sz="1100" b="0" dirty="0">
                <a:highlight>
                  <a:srgbClr val="FFFF00"/>
                </a:highlight>
              </a:rPr>
              <a:t>Procedure</a:t>
            </a:r>
            <a:r>
              <a:rPr lang="en-US" sz="1100" b="0" baseline="0" dirty="0">
                <a:highlight>
                  <a:srgbClr val="FFFF00"/>
                </a:highlight>
              </a:rPr>
              <a:t> </a:t>
            </a:r>
            <a:r>
              <a:rPr lang="en-US" sz="1100" b="0" baseline="0" dirty="0" err="1">
                <a:highlight>
                  <a:srgbClr val="FFFF00"/>
                </a:highlight>
              </a:rPr>
              <a:t>normale</a:t>
            </a:r>
            <a:r>
              <a:rPr lang="en-US" sz="1100" b="0" baseline="0" dirty="0">
                <a:highlight>
                  <a:srgbClr val="FFFF00"/>
                </a:highlight>
              </a:rPr>
              <a:t> </a:t>
            </a:r>
            <a:r>
              <a:rPr lang="en-US" sz="1100" b="0" baseline="0" dirty="0" err="1">
                <a:highlight>
                  <a:srgbClr val="FFFF00"/>
                </a:highlight>
              </a:rPr>
              <a:t>d’exploitation</a:t>
            </a:r>
            <a:r>
              <a:rPr lang="en-US" sz="1100" b="0" baseline="0" dirty="0">
                <a:highlight>
                  <a:srgbClr val="FFFF00"/>
                </a:highlight>
              </a:rPr>
              <a:t> </a:t>
            </a:r>
            <a:r>
              <a:rPr lang="en-US" sz="1100" b="0" dirty="0">
                <a:highlight>
                  <a:srgbClr val="FFFF00"/>
                </a:highlight>
              </a:rPr>
              <a:t>(PNE)</a:t>
            </a:r>
            <a:r>
              <a:rPr lang="fr-FR" sz="1100" dirty="0">
                <a:solidFill>
                  <a:srgbClr val="FFFF00"/>
                </a:solidFill>
              </a:rPr>
              <a:t> </a:t>
            </a:r>
            <a:r>
              <a:rPr lang="fr-FR" b="0" dirty="0"/>
              <a:t>de contrôle des sorties à l’aéroport.</a:t>
            </a:r>
          </a:p>
          <a:p>
            <a:endParaRPr lang="fr-FR" b="0" dirty="0"/>
          </a:p>
          <a:p>
            <a:r>
              <a:rPr lang="fr-FR" b="0" dirty="0"/>
              <a:t>Demandez aux participants s’ils connaissent les éléments derrière cette PNE et demandez-leur de lever la main. Demandez à un volontaire de venir à l’avant de la salle et de lire la</a:t>
            </a:r>
            <a:r>
              <a:rPr lang="fr-FR" b="0" baseline="0" dirty="0"/>
              <a:t> PNE</a:t>
            </a:r>
            <a:r>
              <a:rPr lang="fr-FR" b="0" dirty="0"/>
              <a:t> du début à la fin. Les animateurs devraient aider le participant à interpréter la PNE s’il a des problèmes. </a:t>
            </a:r>
            <a:endParaRPr lang="en-US" b="1"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13</a:t>
            </a:fld>
            <a:endParaRPr lang="en-US" dirty="0"/>
          </a:p>
        </p:txBody>
      </p:sp>
    </p:spTree>
    <p:extLst>
      <p:ext uri="{BB962C8B-B14F-4D97-AF65-F5344CB8AC3E}">
        <p14:creationId xmlns:p14="http://schemas.microsoft.com/office/powerpoint/2010/main" val="15583706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Pour la discussion de groupe, choisissez le président et le rapporteur.</a:t>
            </a:r>
            <a:endParaRPr lang="en-GB" dirty="0"/>
          </a:p>
          <a:p>
            <a:r>
              <a:rPr lang="fr-FR" baseline="0" dirty="0"/>
              <a:t>Discussion d’environ 20 minutes et présentation pour les prochaines 5 minutes.</a:t>
            </a:r>
            <a:endParaRPr lang="en-GB" baseline="0" dirty="0"/>
          </a:p>
          <a:p>
            <a:r>
              <a:rPr lang="fr-FR" baseline="0" dirty="0"/>
              <a:t>Il y aura une présentation plénière de 5 minutes, puis une </a:t>
            </a:r>
            <a:r>
              <a:rPr lang="fr-FR" baseline="0"/>
              <a:t>session question-réponse </a:t>
            </a:r>
            <a:r>
              <a:rPr lang="fr-FR" baseline="0" dirty="0"/>
              <a:t>pendant 5 minutes</a:t>
            </a:r>
            <a:endParaRPr lang="en-GB" baseline="0" dirty="0"/>
          </a:p>
          <a:p>
            <a:r>
              <a:rPr lang="fr-FR" baseline="0" dirty="0"/>
              <a:t>Au cours de la séance plénière de rapport de discussion de groupe, enrichissez les discussions avec des stratégies connues de développement du personnel de surtension comme l’ACODD pour AFENET, stratégie PHEOC des exercices factices et des exercices de table, </a:t>
            </a:r>
            <a:r>
              <a:rPr lang="fr-FR" baseline="0" dirty="0" err="1"/>
              <a:t>etc</a:t>
            </a:r>
            <a:endParaRPr lang="en-GB" baseline="0" dirty="0"/>
          </a:p>
          <a:p>
            <a:r>
              <a:rPr lang="fr-FR" baseline="0" dirty="0"/>
              <a:t>Questions de clarification; Comment préparer le personnel de surtension et avec quels matériels? Qui devrait être ou qui est actuellement en charge de la dotation en personnel de surtension? A quelles exigences avez-vous vu le personnel de surtension répondre à votre point d’accès? Qu’est-ce qui était positif et négatif au sujet de ces membres du personnel de surtension?</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2B78C0-3020-4A62-8BB6-53E6219B431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444120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fr-FR" sz="1200" kern="1200" dirty="0">
                <a:solidFill>
                  <a:schemeClr val="tx1"/>
                </a:solidFill>
                <a:effectLst/>
                <a:latin typeface="+mn-lt"/>
                <a:ea typeface="+mn-ea"/>
                <a:cs typeface="+mn-cs"/>
              </a:rPr>
              <a:t>Aujourd’hui, nous discuterons donc de ces mesures de planification, mais cela commence par déterminer ce qui est une urgence de santé publique à long terme. Quand savons-nous que nous avons besoin de ressources supplémentaires?</a:t>
            </a:r>
            <a:endParaRPr lang="en-US" sz="1200" kern="1200" dirty="0">
              <a:solidFill>
                <a:schemeClr val="tx1"/>
              </a:solidFill>
              <a:effectLst/>
              <a:latin typeface="+mn-lt"/>
              <a:ea typeface="+mn-ea"/>
              <a:cs typeface="+mn-cs"/>
            </a:endParaRPr>
          </a:p>
          <a:p>
            <a:pPr lvl="0"/>
            <a:endParaRPr lang="en-US" sz="1200" i="0" kern="1200" baseline="0" dirty="0">
              <a:solidFill>
                <a:schemeClr val="tx1"/>
              </a:solidFill>
              <a:effectLst/>
              <a:latin typeface="+mn-lt"/>
              <a:ea typeface="+mn-ea"/>
              <a:cs typeface="+mn-cs"/>
            </a:endParaRPr>
          </a:p>
          <a:p>
            <a:pPr lvl="0"/>
            <a:r>
              <a:rPr lang="fr-FR" sz="1200" i="0" kern="1200" baseline="0" dirty="0">
                <a:solidFill>
                  <a:schemeClr val="tx1"/>
                </a:solidFill>
                <a:effectLst/>
                <a:latin typeface="+mn-lt"/>
                <a:ea typeface="+mn-ea"/>
                <a:cs typeface="+mn-cs"/>
              </a:rPr>
              <a:t>Nous discuterons également de certaines de ces ressources – la dotation en personnel de surtension – et de certaines considérations de dépistage.</a:t>
            </a:r>
            <a:endParaRPr lang="en-US" sz="1200" i="0" kern="1200" baseline="0" dirty="0">
              <a:solidFill>
                <a:schemeClr val="tx1"/>
              </a:solidFill>
              <a:effectLst/>
              <a:latin typeface="+mn-lt"/>
              <a:ea typeface="+mn-ea"/>
              <a:cs typeface="+mn-cs"/>
            </a:endParaRPr>
          </a:p>
          <a:p>
            <a:pPr lvl="0"/>
            <a:endParaRPr lang="en-US" sz="1200" i="0" kern="1200" baseline="0" dirty="0">
              <a:solidFill>
                <a:schemeClr val="tx1"/>
              </a:solidFill>
              <a:effectLst/>
              <a:latin typeface="+mn-lt"/>
              <a:ea typeface="+mn-ea"/>
              <a:cs typeface="+mn-cs"/>
            </a:endParaRPr>
          </a:p>
          <a:p>
            <a:pPr lvl="0"/>
            <a:r>
              <a:rPr lang="fr-FR" sz="1200" i="0" kern="1200" baseline="0" dirty="0">
                <a:solidFill>
                  <a:schemeClr val="tx1"/>
                </a:solidFill>
                <a:effectLst/>
                <a:latin typeface="+mn-lt"/>
                <a:ea typeface="+mn-ea"/>
                <a:cs typeface="+mn-cs"/>
              </a:rPr>
              <a:t>Et nous discuterons de la création d’un plan d’intervention d’urgence en santé publique, mais ce sera dans la deuxième partie de la présentation.</a:t>
            </a:r>
            <a:endParaRPr lang="en-US" i="0"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2</a:t>
            </a:fld>
            <a:endParaRPr lang="en-US" dirty="0"/>
          </a:p>
        </p:txBody>
      </p:sp>
    </p:spTree>
    <p:extLst>
      <p:ext uri="{BB962C8B-B14F-4D97-AF65-F5344CB8AC3E}">
        <p14:creationId xmlns:p14="http://schemas.microsoft.com/office/powerpoint/2010/main" val="176316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3</a:t>
            </a:fld>
            <a:endParaRPr lang="en-US" dirty="0"/>
          </a:p>
        </p:txBody>
      </p:sp>
    </p:spTree>
    <p:extLst>
      <p:ext uri="{BB962C8B-B14F-4D97-AF65-F5344CB8AC3E}">
        <p14:creationId xmlns:p14="http://schemas.microsoft.com/office/powerpoint/2010/main" val="14293935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1" dirty="0"/>
              <a:t>Réfléchir-Jumeler-Partager:</a:t>
            </a:r>
            <a:r>
              <a:rPr lang="fr-FR" b="0" dirty="0"/>
              <a:t> Demandez aux participants de se grouper en deux ou trois avec des partenaires. Demandez aux animateurs d’aider à grouper les participants.  Dites-leur qu’ils ont deux minutes pour réfléchir et discuter de 2 à 3 exemples précis de circonstances qui seraient une urgence de santé publique soutenue. Demandez-leur de réfléchir aux circonstances qui les dicteraient de le designer une urgence durable.</a:t>
            </a:r>
            <a:endParaRPr lang="en-US" b="0" dirty="0"/>
          </a:p>
          <a:p>
            <a:endParaRPr lang="en-US" b="0" dirty="0"/>
          </a:p>
          <a:p>
            <a:pPr lvl="0"/>
            <a:r>
              <a:rPr lang="en-US" sz="1200" kern="1200" dirty="0" err="1">
                <a:solidFill>
                  <a:schemeClr val="tx1"/>
                </a:solidFill>
                <a:effectLst/>
                <a:latin typeface="+mn-lt"/>
                <a:ea typeface="+mn-ea"/>
                <a:cs typeface="+mn-cs"/>
              </a:rPr>
              <a:t>Lorsque</a:t>
            </a:r>
            <a:r>
              <a:rPr lang="en-US" sz="1200" kern="1200" dirty="0">
                <a:solidFill>
                  <a:schemeClr val="tx1"/>
                </a:solidFill>
                <a:effectLst/>
                <a:latin typeface="+mn-lt"/>
                <a:ea typeface="+mn-ea"/>
                <a:cs typeface="+mn-cs"/>
              </a:rPr>
              <a:t> les </a:t>
            </a:r>
            <a:r>
              <a:rPr lang="fr-FR" sz="1200" kern="1200" dirty="0">
                <a:solidFill>
                  <a:schemeClr val="tx1"/>
                </a:solidFill>
                <a:effectLst/>
                <a:latin typeface="+mn-lt"/>
                <a:ea typeface="+mn-ea"/>
                <a:cs typeface="+mn-cs"/>
              </a:rPr>
              <a:t>deux minutes ont passé, qu’une personne dans le couple se lève et parle de ce qu’ils ont discuté. Chaque débriefing doit être de 1 à 2 minutes. Demandez à un animateur d’écrire des réponses sur la</a:t>
            </a:r>
            <a:r>
              <a:rPr lang="fr-FR" sz="1200" kern="1200" baseline="0" dirty="0">
                <a:solidFill>
                  <a:schemeClr val="tx1"/>
                </a:solidFill>
                <a:effectLst/>
                <a:latin typeface="+mn-lt"/>
                <a:ea typeface="+mn-ea"/>
                <a:cs typeface="+mn-cs"/>
              </a:rPr>
              <a:t> feuille-</a:t>
            </a:r>
            <a:r>
              <a:rPr lang="fr-FR" sz="1200" kern="1200" dirty="0">
                <a:solidFill>
                  <a:schemeClr val="tx1"/>
                </a:solidFill>
                <a:effectLst/>
                <a:latin typeface="+mn-lt"/>
                <a:ea typeface="+mn-ea"/>
                <a:cs typeface="+mn-cs"/>
              </a:rPr>
              <a:t>tableau. Ensuite, l’animateur principal devrait passer parcourir les thèmes communs. Un exemple</a:t>
            </a:r>
            <a:r>
              <a:rPr lang="fr-FR" sz="1200" kern="1200" baseline="0" dirty="0">
                <a:solidFill>
                  <a:schemeClr val="tx1"/>
                </a:solidFill>
                <a:effectLst/>
                <a:latin typeface="+mn-lt"/>
                <a:ea typeface="+mn-ea"/>
                <a:cs typeface="+mn-cs"/>
              </a:rPr>
              <a:t> serait que les </a:t>
            </a:r>
            <a:r>
              <a:rPr lang="fr-FR" sz="1200" kern="1200" baseline="0" dirty="0" err="1">
                <a:solidFill>
                  <a:schemeClr val="tx1"/>
                </a:solidFill>
                <a:effectLst/>
                <a:latin typeface="+mn-lt"/>
                <a:ea typeface="+mn-ea"/>
                <a:cs typeface="+mn-cs"/>
              </a:rPr>
              <a:t>pandemies</a:t>
            </a:r>
            <a:r>
              <a:rPr lang="fr-FR" sz="1200" kern="1200" baseline="0" dirty="0">
                <a:solidFill>
                  <a:schemeClr val="tx1"/>
                </a:solidFill>
                <a:effectLst/>
                <a:latin typeface="+mn-lt"/>
                <a:ea typeface="+mn-ea"/>
                <a:cs typeface="+mn-cs"/>
              </a:rPr>
              <a:t> </a:t>
            </a:r>
            <a:r>
              <a:rPr lang="fr-FR" sz="1200" kern="1200" dirty="0">
                <a:solidFill>
                  <a:schemeClr val="tx1"/>
                </a:solidFill>
                <a:effectLst/>
                <a:latin typeface="+mn-lt"/>
                <a:ea typeface="+mn-ea"/>
                <a:cs typeface="+mn-cs"/>
              </a:rPr>
              <a:t>touchant un point d’accès devraient généralement entraîner une surveillance accrue (comme le dépistage). </a:t>
            </a:r>
          </a:p>
          <a:p>
            <a:pPr lvl="0"/>
            <a:endParaRPr lang="en-US" sz="1200" kern="1200" dirty="0">
              <a:solidFill>
                <a:schemeClr val="tx1"/>
              </a:solidFill>
              <a:effectLst/>
              <a:latin typeface="+mn-lt"/>
              <a:ea typeface="+mn-ea"/>
              <a:cs typeface="+mn-cs"/>
            </a:endParaRPr>
          </a:p>
          <a:p>
            <a:endParaRPr lang="en-US" b="0" dirty="0"/>
          </a:p>
          <a:p>
            <a:r>
              <a:rPr lang="fr-FR" b="0" dirty="0"/>
              <a:t>Le temps global de l’activité devrait être de 20 minutes.</a:t>
            </a:r>
            <a:endParaRPr lang="en-US" b="1"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4</a:t>
            </a:fld>
            <a:endParaRPr lang="en-US" dirty="0"/>
          </a:p>
        </p:txBody>
      </p:sp>
    </p:spTree>
    <p:extLst>
      <p:ext uri="{BB962C8B-B14F-4D97-AF65-F5344CB8AC3E}">
        <p14:creationId xmlns:p14="http://schemas.microsoft.com/office/powerpoint/2010/main" val="41080418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Distinguons de ce dont nous venons de discuter---une urgence soutenue à votre point d’intérêt ou plus probablement dans votre pays par rapport à une urgence de santé publique de préoccupation internationale.</a:t>
            </a:r>
            <a:endParaRPr lang="en-US" dirty="0"/>
          </a:p>
          <a:p>
            <a:endParaRPr lang="en-US" dirty="0"/>
          </a:p>
          <a:p>
            <a:r>
              <a:rPr lang="fr-FR" dirty="0"/>
              <a:t>Un PHEIC est défini dans </a:t>
            </a:r>
            <a:r>
              <a:rPr lang="fr-FR" dirty="0">
                <a:solidFill>
                  <a:srgbClr val="FF0000"/>
                </a:solidFill>
              </a:rPr>
              <a:t>IHR</a:t>
            </a:r>
            <a:r>
              <a:rPr lang="fr-FR" dirty="0"/>
              <a:t> (lire la diapositive). Si un pays pense qu’il a une situation de santé publique qui répond à ces critères, son point focal national du </a:t>
            </a:r>
            <a:r>
              <a:rPr lang="fr-FR" dirty="0">
                <a:solidFill>
                  <a:srgbClr val="FF0000"/>
                </a:solidFill>
              </a:rPr>
              <a:t>IHR</a:t>
            </a:r>
            <a:r>
              <a:rPr lang="fr-FR" dirty="0"/>
              <a:t> devrait en informer l’OMS en</a:t>
            </a:r>
            <a:r>
              <a:rPr lang="fr-FR" baseline="0" dirty="0"/>
              <a:t> </a:t>
            </a:r>
            <a:r>
              <a:rPr lang="fr-FR" dirty="0"/>
              <a:t>24 heures. À ce stade, l’OMS peut convoquer un comité chargé de discuter de la question et décider s’il va la déclarer un PHEIC.</a:t>
            </a:r>
            <a:endParaRPr lang="en-US" dirty="0"/>
          </a:p>
          <a:p>
            <a:endParaRPr lang="en-US" dirty="0"/>
          </a:p>
          <a:p>
            <a:r>
              <a:rPr lang="en-US" dirty="0" err="1"/>
              <a:t>Seule</a:t>
            </a:r>
            <a:r>
              <a:rPr lang="en-US" dirty="0"/>
              <a:t> </a:t>
            </a:r>
            <a:r>
              <a:rPr lang="en-US" dirty="0" err="1"/>
              <a:t>l’OMS</a:t>
            </a:r>
            <a:r>
              <a:rPr lang="en-US" dirty="0"/>
              <a:t> </a:t>
            </a:r>
            <a:r>
              <a:rPr lang="en-US" dirty="0" err="1"/>
              <a:t>peut</a:t>
            </a:r>
            <a:r>
              <a:rPr lang="en-US" dirty="0"/>
              <a:t> </a:t>
            </a:r>
            <a:r>
              <a:rPr lang="en-US" dirty="0" err="1"/>
              <a:t>déclarer</a:t>
            </a:r>
            <a:r>
              <a:rPr lang="en-US" dirty="0"/>
              <a:t> </a:t>
            </a:r>
            <a:r>
              <a:rPr lang="en-US" baseline="0" dirty="0"/>
              <a:t>un PHEIC</a:t>
            </a: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5</a:t>
            </a:fld>
            <a:endParaRPr lang="en-US" dirty="0"/>
          </a:p>
        </p:txBody>
      </p:sp>
    </p:spTree>
    <p:extLst>
      <p:ext uri="{BB962C8B-B14F-4D97-AF65-F5344CB8AC3E}">
        <p14:creationId xmlns:p14="http://schemas.microsoft.com/office/powerpoint/2010/main" val="14152649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2B78C0-3020-4A62-8BB6-53E6219B4317}" type="slidenum">
              <a:rPr lang="en-US" smtClean="0"/>
              <a:pPr/>
              <a:t>7</a:t>
            </a:fld>
            <a:endParaRPr lang="en-US" dirty="0"/>
          </a:p>
        </p:txBody>
      </p:sp>
    </p:spTree>
    <p:extLst>
      <p:ext uri="{BB962C8B-B14F-4D97-AF65-F5344CB8AC3E}">
        <p14:creationId xmlns:p14="http://schemas.microsoft.com/office/powerpoint/2010/main" val="40593451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8</a:t>
            </a:fld>
            <a:endParaRPr lang="en-US" dirty="0"/>
          </a:p>
        </p:txBody>
      </p:sp>
    </p:spTree>
    <p:extLst>
      <p:ext uri="{BB962C8B-B14F-4D97-AF65-F5344CB8AC3E}">
        <p14:creationId xmlns:p14="http://schemas.microsoft.com/office/powerpoint/2010/main" val="17006441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Concentrez-vous sur le fait que l’accès au Point d’entrée – en particulier pour le personnel des aéroports et des ports – peut être le plus grand défi lors de la dotation en personnel de surtension. Déterminez-le à l’avance en élaborant un accord d’urgence avec votre point d’accès ou en obtenant un certain nombre de personnes harcelées à l’avance. </a:t>
            </a:r>
            <a:endParaRPr lang="en-US" dirty="0"/>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9</a:t>
            </a:fld>
            <a:endParaRPr lang="en-US" dirty="0"/>
          </a:p>
        </p:txBody>
      </p:sp>
    </p:spTree>
    <p:extLst>
      <p:ext uri="{BB962C8B-B14F-4D97-AF65-F5344CB8AC3E}">
        <p14:creationId xmlns:p14="http://schemas.microsoft.com/office/powerpoint/2010/main" val="26544810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1" dirty="0"/>
              <a:t>Question et réponse : </a:t>
            </a:r>
            <a:r>
              <a:rPr lang="fr-FR" dirty="0"/>
              <a:t>Demandez aux participants ce que le dépistage signifie pour eux. Vous obtiendrez probablement des réponses impliquant des contrôles de température, mais assurez-vous de préciser que le dépistage n’a pas à comporter une vérification de température ou un formulaire d’évaluation des risques. Il peut être aussi simple qu’une surveillance visuelle améliorée ou accrue ou aussi complexe que les contrôles de température et les formulaires de déclaration de santé.</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10</a:t>
            </a:fld>
            <a:endParaRPr lang="en-US" dirty="0"/>
          </a:p>
        </p:txBody>
      </p:sp>
    </p:spTree>
    <p:extLst>
      <p:ext uri="{BB962C8B-B14F-4D97-AF65-F5344CB8AC3E}">
        <p14:creationId xmlns:p14="http://schemas.microsoft.com/office/powerpoint/2010/main" val="33477715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F9CA243E-48ED-4522-BCD4-1E8A45931CAD}" type="datetime1">
              <a:rPr lang="en-US" smtClean="0"/>
              <a:pPr/>
              <a:t>9/22/2021</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dirty="0"/>
              <a:t>
              </a:t>
            </a:r>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78735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161B6FC-6A88-441F-B529-9952FBB657B8}" type="datetime1">
              <a:rPr lang="en-US" smtClean="0"/>
              <a:pPr/>
              <a:t>9/22/2021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5489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01F602FF-BD80-4BA5-873D-2EAF4D4CE589}" type="datetime1">
              <a:rPr lang="en-US" smtClean="0"/>
              <a:pPr/>
              <a:t>9/22/2021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75970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A3ED5035-6AB5-421A-B299-BAC8D7BCA4E2}" type="datetime1">
              <a:rPr lang="en-US" smtClean="0"/>
              <a:pPr/>
              <a:t>9/22/2021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47005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8BBD6A6-0E88-43CC-B46E-8EB9E349A1CF}" type="datetime1">
              <a:rPr lang="en-US" smtClean="0"/>
              <a:pPr/>
              <a:t>9/22/2021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52696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EE88625-D862-4C4B-BD2E-0ACE90C1071B}" type="datetime1">
              <a:rPr lang="en-US" smtClean="0"/>
              <a:pPr/>
              <a:t>9/22/2021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997086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534D2766-10DF-44BF-BBB5-72CD556555D9}" type="datetime1">
              <a:rPr lang="en-US" smtClean="0"/>
              <a:pPr/>
              <a:t>9/22/2021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26385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2187844-C5ED-45E6-B218-100506E2EC0B}" type="datetime1">
              <a:rPr lang="en-US" smtClean="0"/>
              <a:pPr/>
              <a:t>9/22/2021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49146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F443C1F-BAB6-4805-8025-EA4F02F258FB}" type="datetime1">
              <a:rPr lang="en-US" smtClean="0"/>
              <a:pPr/>
              <a:t>9/22/2021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63063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69A5DE-364D-4624-8CC9-0BBEDE162FE6}" type="datetime1">
              <a:rPr lang="en-US" smtClean="0"/>
              <a:pPr/>
              <a:t>9/22/2021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84089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415E625-E89C-4561-A0AB-B52AFC247693}" type="datetime1">
              <a:rPr lang="en-US" smtClean="0"/>
              <a:pPr/>
              <a:t>9/22/2021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77089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A6193-0BE1-4296-9705-6CE0AEEF927B}" type="datetime1">
              <a:rPr lang="en-US" smtClean="0"/>
              <a:pPr/>
              <a:t>9/22/2021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65655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822C89E-B455-4712-BD92-9B785A4FF93E}" type="datetime1">
              <a:rPr lang="en-US" smtClean="0"/>
              <a:pPr/>
              <a:t>9/22/2021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40646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D3473C8-8C52-430B-88D6-A59A36E66BE4}" type="datetime1">
              <a:rPr lang="en-US" smtClean="0"/>
              <a:pPr/>
              <a:t>9/22/2021</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58159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F88FE6-E6A2-431F-9B26-37DED4DAB798}" type="datetime1">
              <a:rPr lang="en-US" smtClean="0"/>
              <a:pPr/>
              <a:t>9/22/2021</a:t>
            </a:fld>
            <a:endParaRPr lang="en-US" dirty="0"/>
          </a:p>
        </p:txBody>
      </p:sp>
      <p:sp>
        <p:nvSpPr>
          <p:cNvPr id="3" name="Footer Placeholder 2"/>
          <p:cNvSpPr>
            <a:spLocks noGrp="1"/>
          </p:cNvSpPr>
          <p:nvPr>
            <p:ph type="ftr" sz="quarter" idx="11"/>
          </p:nvPr>
        </p:nvSpPr>
        <p:spPr/>
        <p:txBody>
          <a:bodyPr/>
          <a:lstStyle/>
          <a:p>
            <a:r>
              <a:rPr lang="en-US" dirty="0"/>
              <a:t>
              </a:t>
            </a:r>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89621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EDDAC56-18AE-4DAC-80C5-DED352E83751}" type="datetime1">
              <a:rPr lang="en-US" smtClean="0"/>
              <a:pPr/>
              <a:t>9/22/2021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43784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4EC2382-08B2-4094-805F-11701A546E31}" type="datetime1">
              <a:rPr lang="en-US" smtClean="0"/>
              <a:pPr/>
              <a:t>9/22/2021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7333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D4DAF2F0-3E05-4C94-8783-29CF2CCA92E5}" type="datetime1">
              <a:rPr lang="en-US" smtClean="0"/>
              <a:pPr/>
              <a:t>9/22/2021</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dirty="0"/>
              <a:t>
              </a:t>
            </a:r>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4" y="2099733"/>
            <a:ext cx="9998467" cy="2677648"/>
          </a:xfrm>
        </p:spPr>
        <p:txBody>
          <a:bodyPr/>
          <a:lstStyle/>
          <a:p>
            <a:r>
              <a:rPr lang="en-US" b="1" dirty="0" err="1"/>
              <a:t>Planification</a:t>
            </a:r>
            <a:r>
              <a:rPr lang="en-US" b="1" dirty="0"/>
              <a:t> des </a:t>
            </a:r>
            <a:r>
              <a:rPr lang="en-US" b="1" dirty="0" err="1"/>
              <a:t>urgences</a:t>
            </a:r>
            <a:r>
              <a:rPr lang="en-US" b="1" dirty="0"/>
              <a:t> </a:t>
            </a:r>
            <a:r>
              <a:rPr lang="en-US" b="1" dirty="0" err="1"/>
              <a:t>soutenues</a:t>
            </a:r>
            <a:r>
              <a:rPr lang="en-US" b="1" dirty="0"/>
              <a:t>, </a:t>
            </a:r>
            <a:r>
              <a:rPr lang="en-US" b="1" dirty="0" err="1"/>
              <a:t>Partie</a:t>
            </a:r>
            <a:r>
              <a:rPr lang="en-US" b="1" dirty="0"/>
              <a:t> I </a:t>
            </a:r>
          </a:p>
        </p:txBody>
      </p:sp>
      <p:sp>
        <p:nvSpPr>
          <p:cNvPr id="3" name="Subtitle 2"/>
          <p:cNvSpPr>
            <a:spLocks noGrp="1"/>
          </p:cNvSpPr>
          <p:nvPr>
            <p:ph type="subTitle" idx="1"/>
          </p:nvPr>
        </p:nvSpPr>
        <p:spPr>
          <a:xfrm>
            <a:off x="1154954" y="4777379"/>
            <a:ext cx="10402045" cy="1612131"/>
          </a:xfrm>
        </p:spPr>
        <p:txBody>
          <a:bodyPr/>
          <a:lstStyle/>
          <a:p>
            <a:r>
              <a:rPr lang="en-US" dirty="0"/>
              <a:t>VUE D’ENSEMBLE D’URGENCE SOUTENUE, </a:t>
            </a:r>
            <a:r>
              <a:rPr lang="en-US" dirty="0" err="1"/>
              <a:t>surTENSION</a:t>
            </a:r>
            <a:r>
              <a:rPr lang="en-US" dirty="0"/>
              <a:t> EN PERSONNEL, ET CONSIDERATION DE DEPISTAGE</a:t>
            </a:r>
          </a:p>
          <a:p>
            <a:r>
              <a:rPr lang="en-US" dirty="0"/>
              <a:t>PROGRAMME DE FORMATION DES MAITRES</a:t>
            </a:r>
          </a:p>
          <a:p>
            <a:r>
              <a:rPr lang="en-US" dirty="0"/>
              <a:t>[</a:t>
            </a:r>
            <a:r>
              <a:rPr lang="en-US" dirty="0">
                <a:solidFill>
                  <a:srgbClr val="FF0000"/>
                </a:solidFill>
              </a:rPr>
              <a:t>date</a:t>
            </a:r>
            <a:r>
              <a:rPr lang="en-US" dirty="0"/>
              <a:t>]</a:t>
            </a:r>
          </a:p>
          <a:p>
            <a:endParaRPr lang="en-US" dirty="0"/>
          </a:p>
        </p:txBody>
      </p:sp>
    </p:spTree>
    <p:extLst>
      <p:ext uri="{BB962C8B-B14F-4D97-AF65-F5344CB8AC3E}">
        <p14:creationId xmlns:p14="http://schemas.microsoft.com/office/powerpoint/2010/main" val="3193789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C408B8-FEF6-7E47-B03C-DADAF77FB701}"/>
              </a:ext>
            </a:extLst>
          </p:cNvPr>
          <p:cNvSpPr>
            <a:spLocks noGrp="1"/>
          </p:cNvSpPr>
          <p:nvPr>
            <p:ph type="title"/>
          </p:nvPr>
        </p:nvSpPr>
        <p:spPr/>
        <p:txBody>
          <a:bodyPr/>
          <a:lstStyle/>
          <a:p>
            <a:br>
              <a:rPr lang="en-US" sz="3200" dirty="0"/>
            </a:br>
            <a:r>
              <a:rPr lang="fr-FR" sz="3200" dirty="0"/>
              <a:t>Une raison probable de surtension : le dépistage</a:t>
            </a:r>
            <a:br>
              <a:rPr lang="fr-FR" dirty="0"/>
            </a:br>
            <a:br>
              <a:rPr lang="fr-FR" dirty="0"/>
            </a:br>
            <a:endParaRPr lang="en-US" dirty="0"/>
          </a:p>
        </p:txBody>
      </p:sp>
      <p:sp>
        <p:nvSpPr>
          <p:cNvPr id="3" name="Content Placeholder 2">
            <a:extLst>
              <a:ext uri="{FF2B5EF4-FFF2-40B4-BE49-F238E27FC236}">
                <a16:creationId xmlns:a16="http://schemas.microsoft.com/office/drawing/2014/main" id="{7C62AAF1-4B3D-9B4E-B0CF-5A8785DD2514}"/>
              </a:ext>
            </a:extLst>
          </p:cNvPr>
          <p:cNvSpPr>
            <a:spLocks noGrp="1"/>
          </p:cNvSpPr>
          <p:nvPr>
            <p:ph idx="1"/>
          </p:nvPr>
        </p:nvSpPr>
        <p:spPr>
          <a:xfrm>
            <a:off x="315200" y="2386364"/>
            <a:ext cx="8761412" cy="1557498"/>
          </a:xfrm>
        </p:spPr>
        <p:txBody>
          <a:bodyPr/>
          <a:lstStyle/>
          <a:p>
            <a:r>
              <a:rPr lang="fr-FR" sz="2000" dirty="0"/>
              <a:t>Qu’est-ce que le dépistage signifie pour vous?</a:t>
            </a:r>
          </a:p>
          <a:p>
            <a:pPr lvl="1"/>
            <a:r>
              <a:rPr lang="fr-FR" sz="1800" dirty="0"/>
              <a:t>Quels éléments cela implique-t-il?</a:t>
            </a:r>
          </a:p>
          <a:p>
            <a:pPr lvl="1"/>
            <a:r>
              <a:rPr lang="fr-FR" sz="1800" dirty="0"/>
              <a:t>Ces éléments restent-ils toujours les mêmes?</a:t>
            </a:r>
          </a:p>
          <a:p>
            <a:endParaRPr lang="fr-FR" dirty="0"/>
          </a:p>
        </p:txBody>
      </p:sp>
      <p:sp>
        <p:nvSpPr>
          <p:cNvPr id="4" name="Slide Number Placeholder 3">
            <a:extLst>
              <a:ext uri="{FF2B5EF4-FFF2-40B4-BE49-F238E27FC236}">
                <a16:creationId xmlns:a16="http://schemas.microsoft.com/office/drawing/2014/main" id="{012E5E3C-5539-3C41-B284-A978FA0F5F50}"/>
              </a:ext>
            </a:extLst>
          </p:cNvPr>
          <p:cNvSpPr>
            <a:spLocks noGrp="1"/>
          </p:cNvSpPr>
          <p:nvPr>
            <p:ph type="sldNum" sz="quarter" idx="12"/>
          </p:nvPr>
        </p:nvSpPr>
        <p:spPr/>
        <p:txBody>
          <a:bodyPr/>
          <a:lstStyle/>
          <a:p>
            <a:fld id="{D57F1E4F-1CFF-5643-939E-217C01CDF565}" type="slidenum">
              <a:rPr lang="en-US" smtClean="0"/>
              <a:pPr/>
              <a:t>10</a:t>
            </a:fld>
            <a:endParaRPr lang="en-US" dirty="0"/>
          </a:p>
        </p:txBody>
      </p:sp>
      <p:grpSp>
        <p:nvGrpSpPr>
          <p:cNvPr id="9" name="Group 8">
            <a:extLst>
              <a:ext uri="{FF2B5EF4-FFF2-40B4-BE49-F238E27FC236}">
                <a16:creationId xmlns:a16="http://schemas.microsoft.com/office/drawing/2014/main" id="{218A572E-5E37-AC49-A0D3-498FEB20A20A}"/>
              </a:ext>
            </a:extLst>
          </p:cNvPr>
          <p:cNvGrpSpPr/>
          <p:nvPr/>
        </p:nvGrpSpPr>
        <p:grpSpPr>
          <a:xfrm>
            <a:off x="6550703" y="1965922"/>
            <a:ext cx="2052247" cy="2459065"/>
            <a:chOff x="9546155" y="2347652"/>
            <a:chExt cx="1612770" cy="2076920"/>
          </a:xfrm>
        </p:grpSpPr>
        <p:pic>
          <p:nvPicPr>
            <p:cNvPr id="6" name="Picture 5">
              <a:extLst>
                <a:ext uri="{FF2B5EF4-FFF2-40B4-BE49-F238E27FC236}">
                  <a16:creationId xmlns:a16="http://schemas.microsoft.com/office/drawing/2014/main" id="{74848963-23CF-7E40-AD39-EA3A8CAEED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46155" y="2347652"/>
              <a:ext cx="1612770" cy="1592458"/>
            </a:xfrm>
            <a:prstGeom prst="rect">
              <a:avLst/>
            </a:prstGeom>
          </p:spPr>
        </p:pic>
        <p:sp>
          <p:nvSpPr>
            <p:cNvPr id="8" name="TextBox 7">
              <a:extLst>
                <a:ext uri="{FF2B5EF4-FFF2-40B4-BE49-F238E27FC236}">
                  <a16:creationId xmlns:a16="http://schemas.microsoft.com/office/drawing/2014/main" id="{7000F687-349D-BA4B-A9C5-56C9A975598F}"/>
                </a:ext>
              </a:extLst>
            </p:cNvPr>
            <p:cNvSpPr txBox="1"/>
            <p:nvPr/>
          </p:nvSpPr>
          <p:spPr>
            <a:xfrm>
              <a:off x="9661915" y="4034651"/>
              <a:ext cx="1497010" cy="389921"/>
            </a:xfrm>
            <a:prstGeom prst="rect">
              <a:avLst/>
            </a:prstGeom>
            <a:noFill/>
          </p:spPr>
          <p:txBody>
            <a:bodyPr wrap="square" rtlCol="0">
              <a:spAutoFit/>
            </a:bodyPr>
            <a:lstStyle/>
            <a:p>
              <a:r>
                <a:rPr lang="en-US" sz="1200" dirty="0" err="1"/>
                <a:t>Formulaires</a:t>
              </a:r>
              <a:r>
                <a:rPr lang="en-US" sz="1200" dirty="0"/>
                <a:t> de </a:t>
              </a:r>
              <a:r>
                <a:rPr lang="en-US" sz="1200" dirty="0" err="1"/>
                <a:t>dépistage</a:t>
              </a:r>
              <a:endParaRPr lang="en-US" sz="1200" dirty="0"/>
            </a:p>
          </p:txBody>
        </p:sp>
      </p:grpSp>
      <p:sp>
        <p:nvSpPr>
          <p:cNvPr id="11" name="Content Placeholder 2">
            <a:extLst>
              <a:ext uri="{FF2B5EF4-FFF2-40B4-BE49-F238E27FC236}">
                <a16:creationId xmlns:a16="http://schemas.microsoft.com/office/drawing/2014/main" id="{0E5FB158-9E61-8F4D-881B-DB4B3495CACB}"/>
              </a:ext>
            </a:extLst>
          </p:cNvPr>
          <p:cNvSpPr txBox="1">
            <a:spLocks/>
          </p:cNvSpPr>
          <p:nvPr/>
        </p:nvSpPr>
        <p:spPr>
          <a:xfrm>
            <a:off x="315200" y="4042379"/>
            <a:ext cx="6049146" cy="2172633"/>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fr-FR" sz="2000" dirty="0"/>
              <a:t>Qui prend la décision de commencer (et d’arrêter) le dépistage?</a:t>
            </a:r>
          </a:p>
          <a:p>
            <a:pPr lvl="1"/>
            <a:r>
              <a:rPr lang="fr-FR" sz="1800" dirty="0"/>
              <a:t>Quels critères emploie-t-on pour prendre la décision?</a:t>
            </a:r>
          </a:p>
          <a:p>
            <a:pPr lvl="1"/>
            <a:r>
              <a:rPr lang="fr-FR" sz="1800" dirty="0"/>
              <a:t>Conseil: il y a de différentes réponses selon la situation</a:t>
            </a:r>
          </a:p>
          <a:p>
            <a:pPr lvl="1"/>
            <a:endParaRPr lang="fr-FR" dirty="0"/>
          </a:p>
          <a:p>
            <a:pPr lvl="1"/>
            <a:endParaRPr lang="fr-FR" dirty="0"/>
          </a:p>
          <a:p>
            <a:endParaRPr lang="fr-FR" dirty="0"/>
          </a:p>
        </p:txBody>
      </p:sp>
      <p:grpSp>
        <p:nvGrpSpPr>
          <p:cNvPr id="17" name="Group 16">
            <a:extLst>
              <a:ext uri="{FF2B5EF4-FFF2-40B4-BE49-F238E27FC236}">
                <a16:creationId xmlns:a16="http://schemas.microsoft.com/office/drawing/2014/main" id="{D7EC2F36-B0E9-E449-93CA-B8B4A83DBD00}"/>
              </a:ext>
            </a:extLst>
          </p:cNvPr>
          <p:cNvGrpSpPr/>
          <p:nvPr/>
        </p:nvGrpSpPr>
        <p:grpSpPr>
          <a:xfrm>
            <a:off x="9230514" y="3165113"/>
            <a:ext cx="2244051" cy="3236982"/>
            <a:chOff x="9892977" y="3588702"/>
            <a:chExt cx="2244051" cy="3236982"/>
          </a:xfrm>
        </p:grpSpPr>
        <p:pic>
          <p:nvPicPr>
            <p:cNvPr id="7" name="Picture 6">
              <a:extLst>
                <a:ext uri="{FF2B5EF4-FFF2-40B4-BE49-F238E27FC236}">
                  <a16:creationId xmlns:a16="http://schemas.microsoft.com/office/drawing/2014/main" id="{DFC13F6A-47D3-3446-9E17-72229855150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9916365" y="3588702"/>
              <a:ext cx="631441" cy="1220828"/>
            </a:xfrm>
            <a:prstGeom prst="rect">
              <a:avLst/>
            </a:prstGeom>
          </p:spPr>
        </p:pic>
        <p:pic>
          <p:nvPicPr>
            <p:cNvPr id="12" name="Picture 11">
              <a:extLst>
                <a:ext uri="{FF2B5EF4-FFF2-40B4-BE49-F238E27FC236}">
                  <a16:creationId xmlns:a16="http://schemas.microsoft.com/office/drawing/2014/main" id="{290C83AC-0E71-FF40-9A64-B83848FA830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10559079" y="3636030"/>
              <a:ext cx="1263319" cy="1126171"/>
            </a:xfrm>
            <a:prstGeom prst="rect">
              <a:avLst/>
            </a:prstGeom>
          </p:spPr>
        </p:pic>
        <p:pic>
          <p:nvPicPr>
            <p:cNvPr id="14" name="Picture 13">
              <a:extLst>
                <a:ext uri="{FF2B5EF4-FFF2-40B4-BE49-F238E27FC236}">
                  <a16:creationId xmlns:a16="http://schemas.microsoft.com/office/drawing/2014/main" id="{711EECC1-9B59-5947-8E19-6CE151253E8E}"/>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9892977" y="5076829"/>
              <a:ext cx="836760" cy="1403370"/>
            </a:xfrm>
            <a:prstGeom prst="rect">
              <a:avLst/>
            </a:prstGeom>
          </p:spPr>
        </p:pic>
        <p:pic>
          <p:nvPicPr>
            <p:cNvPr id="15" name="Picture 14">
              <a:extLst>
                <a:ext uri="{FF2B5EF4-FFF2-40B4-BE49-F238E27FC236}">
                  <a16:creationId xmlns:a16="http://schemas.microsoft.com/office/drawing/2014/main" id="{228FC6B1-871F-5E4B-8B32-9D4855F54DB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10843997" y="5081440"/>
              <a:ext cx="775911" cy="1398759"/>
            </a:xfrm>
            <a:prstGeom prst="rect">
              <a:avLst/>
            </a:prstGeom>
          </p:spPr>
        </p:pic>
        <p:sp>
          <p:nvSpPr>
            <p:cNvPr id="16" name="TextBox 15">
              <a:extLst>
                <a:ext uri="{FF2B5EF4-FFF2-40B4-BE49-F238E27FC236}">
                  <a16:creationId xmlns:a16="http://schemas.microsoft.com/office/drawing/2014/main" id="{8A7AEEB3-99E8-8248-823A-02AF605F5DF7}"/>
                </a:ext>
              </a:extLst>
            </p:cNvPr>
            <p:cNvSpPr txBox="1"/>
            <p:nvPr/>
          </p:nvSpPr>
          <p:spPr>
            <a:xfrm>
              <a:off x="10232085" y="6548685"/>
              <a:ext cx="1904943" cy="276999"/>
            </a:xfrm>
            <a:prstGeom prst="rect">
              <a:avLst/>
            </a:prstGeom>
            <a:noFill/>
          </p:spPr>
          <p:txBody>
            <a:bodyPr wrap="square" rtlCol="0">
              <a:spAutoFit/>
            </a:bodyPr>
            <a:lstStyle/>
            <a:p>
              <a:r>
                <a:rPr lang="en-US" sz="1200" dirty="0"/>
                <a:t>Surveillance </a:t>
              </a:r>
              <a:r>
                <a:rPr lang="en-US" sz="1200" dirty="0" err="1"/>
                <a:t>visuelle</a:t>
              </a:r>
              <a:endParaRPr lang="en-US" sz="1200" dirty="0"/>
            </a:p>
          </p:txBody>
        </p:sp>
      </p:grpSp>
      <p:grpSp>
        <p:nvGrpSpPr>
          <p:cNvPr id="22" name="Group 21">
            <a:extLst>
              <a:ext uri="{FF2B5EF4-FFF2-40B4-BE49-F238E27FC236}">
                <a16:creationId xmlns:a16="http://schemas.microsoft.com/office/drawing/2014/main" id="{CE51F39A-80C6-1641-85FD-819EC555CED5}"/>
              </a:ext>
            </a:extLst>
          </p:cNvPr>
          <p:cNvGrpSpPr/>
          <p:nvPr/>
        </p:nvGrpSpPr>
        <p:grpSpPr>
          <a:xfrm>
            <a:off x="6550703" y="4414975"/>
            <a:ext cx="2467361" cy="2077036"/>
            <a:chOff x="821290" y="4668224"/>
            <a:chExt cx="2467361" cy="2077036"/>
          </a:xfrm>
        </p:grpSpPr>
        <p:pic>
          <p:nvPicPr>
            <p:cNvPr id="20" name="Picture 19">
              <a:extLst>
                <a:ext uri="{FF2B5EF4-FFF2-40B4-BE49-F238E27FC236}">
                  <a16:creationId xmlns:a16="http://schemas.microsoft.com/office/drawing/2014/main" id="{AA169FC3-C2EE-AA48-9183-3B452774419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154953" y="4668224"/>
              <a:ext cx="1800037" cy="1800037"/>
            </a:xfrm>
            <a:prstGeom prst="rect">
              <a:avLst/>
            </a:prstGeom>
          </p:spPr>
        </p:pic>
        <p:sp>
          <p:nvSpPr>
            <p:cNvPr id="21" name="TextBox 20">
              <a:extLst>
                <a:ext uri="{FF2B5EF4-FFF2-40B4-BE49-F238E27FC236}">
                  <a16:creationId xmlns:a16="http://schemas.microsoft.com/office/drawing/2014/main" id="{A9B68BB9-C15E-214A-9B7B-D1E10CC2738A}"/>
                </a:ext>
              </a:extLst>
            </p:cNvPr>
            <p:cNvSpPr txBox="1"/>
            <p:nvPr/>
          </p:nvSpPr>
          <p:spPr>
            <a:xfrm>
              <a:off x="821290" y="6468261"/>
              <a:ext cx="2467361" cy="276999"/>
            </a:xfrm>
            <a:prstGeom prst="rect">
              <a:avLst/>
            </a:prstGeom>
            <a:noFill/>
          </p:spPr>
          <p:txBody>
            <a:bodyPr wrap="square" rtlCol="0">
              <a:spAutoFit/>
            </a:bodyPr>
            <a:lstStyle/>
            <a:p>
              <a:r>
                <a:rPr lang="en-US" sz="1200" dirty="0" err="1"/>
                <a:t>Contrôle</a:t>
              </a:r>
              <a:r>
                <a:rPr lang="en-US" sz="1200" dirty="0"/>
                <a:t> de la </a:t>
              </a:r>
              <a:r>
                <a:rPr lang="en-US" sz="1200" dirty="0" err="1"/>
                <a:t>température</a:t>
              </a:r>
              <a:endParaRPr lang="en-US" sz="1200" dirty="0"/>
            </a:p>
          </p:txBody>
        </p:sp>
      </p:grpSp>
    </p:spTree>
    <p:extLst>
      <p:ext uri="{BB962C8B-B14F-4D97-AF65-F5344CB8AC3E}">
        <p14:creationId xmlns:p14="http://schemas.microsoft.com/office/powerpoint/2010/main" val="1048474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B241A2-7692-3644-B162-7C2FC36477DD}"/>
              </a:ext>
            </a:extLst>
          </p:cNvPr>
          <p:cNvSpPr>
            <a:spLocks noGrp="1"/>
          </p:cNvSpPr>
          <p:nvPr>
            <p:ph type="title"/>
          </p:nvPr>
        </p:nvSpPr>
        <p:spPr/>
        <p:txBody>
          <a:bodyPr/>
          <a:lstStyle/>
          <a:p>
            <a:br>
              <a:rPr lang="en-US" sz="3200" dirty="0"/>
            </a:br>
            <a:br>
              <a:rPr lang="en-US" sz="3200" dirty="0"/>
            </a:br>
            <a:r>
              <a:rPr lang="fr-FR" sz="3200" dirty="0"/>
              <a:t>Dépistage à l’entrée par rapport au dépistage à la sortie</a:t>
            </a:r>
            <a:br>
              <a:rPr lang="fr-FR" dirty="0"/>
            </a:br>
            <a:br>
              <a:rPr lang="fr-FR" dirty="0"/>
            </a:br>
            <a:endParaRPr lang="en-US" dirty="0"/>
          </a:p>
        </p:txBody>
      </p:sp>
      <p:sp>
        <p:nvSpPr>
          <p:cNvPr id="3" name="Content Placeholder 2">
            <a:extLst>
              <a:ext uri="{FF2B5EF4-FFF2-40B4-BE49-F238E27FC236}">
                <a16:creationId xmlns:a16="http://schemas.microsoft.com/office/drawing/2014/main" id="{4C45B5CD-E10F-F44A-B11A-45684D9D19F9}"/>
              </a:ext>
            </a:extLst>
          </p:cNvPr>
          <p:cNvSpPr>
            <a:spLocks noGrp="1"/>
          </p:cNvSpPr>
          <p:nvPr>
            <p:ph idx="1"/>
          </p:nvPr>
        </p:nvSpPr>
        <p:spPr>
          <a:xfrm>
            <a:off x="1154955" y="2603500"/>
            <a:ext cx="9687216" cy="624805"/>
          </a:xfrm>
        </p:spPr>
        <p:txBody>
          <a:bodyPr>
            <a:normAutofit lnSpcReduction="10000"/>
          </a:bodyPr>
          <a:lstStyle/>
          <a:p>
            <a:r>
              <a:rPr lang="fr-FR" dirty="0"/>
              <a:t>Qui peut nous dire la différence entre le dépistage à l’entrée et le dépistage à la sortie? </a:t>
            </a:r>
            <a:endParaRPr lang="en-US" dirty="0"/>
          </a:p>
          <a:p>
            <a:endParaRPr lang="en-US" dirty="0"/>
          </a:p>
        </p:txBody>
      </p:sp>
      <p:sp>
        <p:nvSpPr>
          <p:cNvPr id="4" name="Slide Number Placeholder 3">
            <a:extLst>
              <a:ext uri="{FF2B5EF4-FFF2-40B4-BE49-F238E27FC236}">
                <a16:creationId xmlns:a16="http://schemas.microsoft.com/office/drawing/2014/main" id="{09760F4A-F4FE-DE49-BFF0-F5AF66BAF296}"/>
              </a:ext>
            </a:extLst>
          </p:cNvPr>
          <p:cNvSpPr>
            <a:spLocks noGrp="1"/>
          </p:cNvSpPr>
          <p:nvPr>
            <p:ph type="sldNum" sz="quarter" idx="12"/>
          </p:nvPr>
        </p:nvSpPr>
        <p:spPr/>
        <p:txBody>
          <a:bodyPr/>
          <a:lstStyle/>
          <a:p>
            <a:fld id="{D57F1E4F-1CFF-5643-939E-217C01CDF565}" type="slidenum">
              <a:rPr lang="en-US" smtClean="0"/>
              <a:pPr/>
              <a:t>11</a:t>
            </a:fld>
            <a:endParaRPr lang="en-US" dirty="0"/>
          </a:p>
        </p:txBody>
      </p:sp>
      <p:sp>
        <p:nvSpPr>
          <p:cNvPr id="5" name="Content Placeholder 2">
            <a:extLst>
              <a:ext uri="{FF2B5EF4-FFF2-40B4-BE49-F238E27FC236}">
                <a16:creationId xmlns:a16="http://schemas.microsoft.com/office/drawing/2014/main" id="{14BFD246-D820-AC4B-B976-5698BB3A8166}"/>
              </a:ext>
            </a:extLst>
          </p:cNvPr>
          <p:cNvSpPr txBox="1">
            <a:spLocks/>
          </p:cNvSpPr>
          <p:nvPr/>
        </p:nvSpPr>
        <p:spPr>
          <a:xfrm>
            <a:off x="1154953" y="3228305"/>
            <a:ext cx="10340360" cy="1548968"/>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fr-FR" sz="2000" dirty="0"/>
              <a:t>Dépistage à l’entrée</a:t>
            </a:r>
          </a:p>
          <a:p>
            <a:pPr lvl="1"/>
            <a:r>
              <a:rPr lang="fr-FR" sz="1800" dirty="0"/>
              <a:t>survient lorsqu’il y a un souci d’une maladie à l’extérieur du </a:t>
            </a:r>
            <a:r>
              <a:rPr lang="fr-FR" sz="1800" dirty="0" err="1"/>
              <a:t>pay</a:t>
            </a:r>
            <a:r>
              <a:rPr lang="fr-FR" sz="1800" dirty="0"/>
              <a:t> entre dans le pays</a:t>
            </a:r>
          </a:p>
          <a:p>
            <a:pPr lvl="1"/>
            <a:r>
              <a:rPr lang="fr-FR" sz="1800" dirty="0"/>
              <a:t>pas recommandé par l’OMS en raison de la quantité de ressources liées aux prestations de santé publique </a:t>
            </a:r>
          </a:p>
        </p:txBody>
      </p:sp>
      <p:sp>
        <p:nvSpPr>
          <p:cNvPr id="6" name="Content Placeholder 2">
            <a:extLst>
              <a:ext uri="{FF2B5EF4-FFF2-40B4-BE49-F238E27FC236}">
                <a16:creationId xmlns:a16="http://schemas.microsoft.com/office/drawing/2014/main" id="{F52AB3D1-D07C-5343-87B7-1068FAC5435A}"/>
              </a:ext>
            </a:extLst>
          </p:cNvPr>
          <p:cNvSpPr txBox="1">
            <a:spLocks/>
          </p:cNvSpPr>
          <p:nvPr/>
        </p:nvSpPr>
        <p:spPr>
          <a:xfrm>
            <a:off x="1154952" y="4907513"/>
            <a:ext cx="10340361" cy="1548968"/>
          </a:xfrm>
          <a:prstGeom prst="rect">
            <a:avLst/>
          </a:prstGeom>
        </p:spPr>
        <p:txBody>
          <a:bodyPr vert="horz" lIns="91440" tIns="45720" rIns="91440" bIns="45720" rtlCol="0">
            <a:normAutofit fontScale="92500" lnSpcReduction="100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fr-FR" sz="2000" dirty="0"/>
              <a:t>Dépistage à la sortie</a:t>
            </a:r>
          </a:p>
          <a:p>
            <a:pPr lvl="1"/>
            <a:r>
              <a:rPr lang="fr-FR" sz="1800" dirty="0"/>
              <a:t>Se produit lorsqu’il y a une préoccupation d’une maladie à l’intérieur du pays qui risque de sortir</a:t>
            </a:r>
          </a:p>
          <a:p>
            <a:pPr lvl="1"/>
            <a:r>
              <a:rPr lang="fr-FR" sz="1800" dirty="0"/>
              <a:t>Recommandé par l’OMS, au cours des anciens </a:t>
            </a:r>
            <a:r>
              <a:rPr lang="fr-FR" sz="1800" dirty="0" err="1"/>
              <a:t>PHEICs</a:t>
            </a:r>
            <a:r>
              <a:rPr lang="fr-FR" sz="1800" dirty="0"/>
              <a:t> (par exemple Ebola), de concentrer les ressources de dépistage dans la région avec la maladie</a:t>
            </a:r>
          </a:p>
        </p:txBody>
      </p:sp>
    </p:spTree>
    <p:extLst>
      <p:ext uri="{BB962C8B-B14F-4D97-AF65-F5344CB8AC3E}">
        <p14:creationId xmlns:p14="http://schemas.microsoft.com/office/powerpoint/2010/main" val="3625620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B5BFDA-0862-BE4D-A698-2A2CC216FD0D}"/>
              </a:ext>
            </a:extLst>
          </p:cNvPr>
          <p:cNvSpPr>
            <a:spLocks noGrp="1"/>
          </p:cNvSpPr>
          <p:nvPr>
            <p:ph type="title"/>
          </p:nvPr>
        </p:nvSpPr>
        <p:spPr>
          <a:xfrm>
            <a:off x="1154953" y="596348"/>
            <a:ext cx="8761413" cy="1258956"/>
          </a:xfrm>
        </p:spPr>
        <p:txBody>
          <a:bodyPr/>
          <a:lstStyle/>
          <a:p>
            <a:r>
              <a:rPr lang="fr-FR" sz="3200" dirty="0"/>
              <a:t>Une autre considération de dépistage…</a:t>
            </a:r>
            <a:br>
              <a:rPr lang="fr-FR" dirty="0"/>
            </a:br>
            <a:endParaRPr lang="en-US" dirty="0"/>
          </a:p>
        </p:txBody>
      </p:sp>
      <p:sp>
        <p:nvSpPr>
          <p:cNvPr id="3" name="Content Placeholder 2">
            <a:extLst>
              <a:ext uri="{FF2B5EF4-FFF2-40B4-BE49-F238E27FC236}">
                <a16:creationId xmlns:a16="http://schemas.microsoft.com/office/drawing/2014/main" id="{648C6804-0BB5-954E-AAB7-187CA03B0A40}"/>
              </a:ext>
            </a:extLst>
          </p:cNvPr>
          <p:cNvSpPr>
            <a:spLocks noGrp="1"/>
          </p:cNvSpPr>
          <p:nvPr>
            <p:ph idx="1"/>
          </p:nvPr>
        </p:nvSpPr>
        <p:spPr>
          <a:xfrm>
            <a:off x="676205" y="2336388"/>
            <a:ext cx="10692012" cy="2458034"/>
          </a:xfrm>
        </p:spPr>
        <p:txBody>
          <a:bodyPr>
            <a:normAutofit/>
          </a:bodyPr>
          <a:lstStyle/>
          <a:p>
            <a:r>
              <a:rPr lang="fr-FR" dirty="0"/>
              <a:t>Le contrôle des entrées et/ou des sorties peut être différent dans les aéroports par rapport aux ports maritimes ou aux traverses sur terres</a:t>
            </a:r>
            <a:endParaRPr lang="en-US" dirty="0"/>
          </a:p>
          <a:p>
            <a:r>
              <a:rPr lang="fr-FR" dirty="0"/>
              <a:t>Cela peut être dû à différentes ressources (personnel, quarts de travail et équipement) et à un volume (nombre) différent de voyageurs et de types de voyageurs à un point d’entrée par rapport à d’autres.</a:t>
            </a:r>
            <a:endParaRPr lang="en-US" dirty="0"/>
          </a:p>
          <a:p>
            <a:r>
              <a:rPr lang="fr-FR" dirty="0"/>
              <a:t>Écoutez les conseils de [</a:t>
            </a:r>
            <a:r>
              <a:rPr lang="fr-FR" dirty="0">
                <a:solidFill>
                  <a:srgbClr val="FF0000"/>
                </a:solidFill>
              </a:rPr>
              <a:t>l’agence sanitaire au Point d’entrée</a:t>
            </a:r>
            <a:r>
              <a:rPr lang="fr-FR" dirty="0"/>
              <a:t>] ou du ministère de la Santé avant d’envisager le dépistage </a:t>
            </a:r>
            <a:endParaRPr lang="en-US" dirty="0"/>
          </a:p>
          <a:p>
            <a:endParaRPr lang="en-US" dirty="0"/>
          </a:p>
        </p:txBody>
      </p:sp>
      <p:sp>
        <p:nvSpPr>
          <p:cNvPr id="4" name="Slide Number Placeholder 3">
            <a:extLst>
              <a:ext uri="{FF2B5EF4-FFF2-40B4-BE49-F238E27FC236}">
                <a16:creationId xmlns:a16="http://schemas.microsoft.com/office/drawing/2014/main" id="{CF7D95B6-C448-1944-8639-2FE901CB0394}"/>
              </a:ext>
            </a:extLst>
          </p:cNvPr>
          <p:cNvSpPr>
            <a:spLocks noGrp="1"/>
          </p:cNvSpPr>
          <p:nvPr>
            <p:ph type="sldNum" sz="quarter" idx="12"/>
          </p:nvPr>
        </p:nvSpPr>
        <p:spPr/>
        <p:txBody>
          <a:bodyPr/>
          <a:lstStyle/>
          <a:p>
            <a:fld id="{D57F1E4F-1CFF-5643-939E-217C01CDF565}" type="slidenum">
              <a:rPr lang="en-US" smtClean="0"/>
              <a:pPr/>
              <a:t>12</a:t>
            </a:fld>
            <a:endParaRPr lang="en-US" dirty="0"/>
          </a:p>
        </p:txBody>
      </p:sp>
      <p:pic>
        <p:nvPicPr>
          <p:cNvPr id="5" name="Picture 4">
            <a:extLst>
              <a:ext uri="{FF2B5EF4-FFF2-40B4-BE49-F238E27FC236}">
                <a16:creationId xmlns:a16="http://schemas.microsoft.com/office/drawing/2014/main" id="{6A7F89FD-322E-494D-A023-BC6259BF1E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06688" y="4563734"/>
            <a:ext cx="3997073" cy="1998537"/>
          </a:xfrm>
          <a:prstGeom prst="rect">
            <a:avLst/>
          </a:prstGeom>
        </p:spPr>
      </p:pic>
      <p:pic>
        <p:nvPicPr>
          <p:cNvPr id="6" name="Picture 5">
            <a:extLst>
              <a:ext uri="{FF2B5EF4-FFF2-40B4-BE49-F238E27FC236}">
                <a16:creationId xmlns:a16="http://schemas.microsoft.com/office/drawing/2014/main" id="{9B3F5312-B855-E949-9898-0C097B49CF5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6204" y="4563734"/>
            <a:ext cx="3179861" cy="2020751"/>
          </a:xfrm>
          <a:prstGeom prst="rect">
            <a:avLst/>
          </a:prstGeom>
        </p:spPr>
      </p:pic>
      <p:pic>
        <p:nvPicPr>
          <p:cNvPr id="7" name="Picture 6">
            <a:extLst>
              <a:ext uri="{FF2B5EF4-FFF2-40B4-BE49-F238E27FC236}">
                <a16:creationId xmlns:a16="http://schemas.microsoft.com/office/drawing/2014/main" id="{22A57F8F-B54B-9A4E-88D2-106A95A9632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71645" y="4552627"/>
            <a:ext cx="2020750" cy="2020750"/>
          </a:xfrm>
          <a:prstGeom prst="rect">
            <a:avLst/>
          </a:prstGeom>
        </p:spPr>
      </p:pic>
    </p:spTree>
    <p:extLst>
      <p:ext uri="{BB962C8B-B14F-4D97-AF65-F5344CB8AC3E}">
        <p14:creationId xmlns:p14="http://schemas.microsoft.com/office/powerpoint/2010/main" val="11456059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C7B027-3EF9-8346-99C8-C89BE9CD0E29}"/>
              </a:ext>
            </a:extLst>
          </p:cNvPr>
          <p:cNvSpPr>
            <a:spLocks noGrp="1"/>
          </p:cNvSpPr>
          <p:nvPr>
            <p:ph type="title"/>
          </p:nvPr>
        </p:nvSpPr>
        <p:spPr>
          <a:xfrm>
            <a:off x="6997148" y="954157"/>
            <a:ext cx="4442183" cy="993913"/>
          </a:xfrm>
        </p:spPr>
        <p:txBody>
          <a:bodyPr/>
          <a:lstStyle/>
          <a:p>
            <a:r>
              <a:rPr lang="en-US" sz="3200" dirty="0" err="1"/>
              <a:t>Exemple</a:t>
            </a:r>
            <a:r>
              <a:rPr lang="en-US" sz="3200" dirty="0"/>
              <a:t> de PNE de </a:t>
            </a:r>
            <a:r>
              <a:rPr lang="en-US" sz="3200" dirty="0" err="1"/>
              <a:t>dépistage</a:t>
            </a:r>
            <a:r>
              <a:rPr lang="en-US" sz="3200" dirty="0"/>
              <a:t> a la sortie</a:t>
            </a:r>
          </a:p>
        </p:txBody>
      </p:sp>
      <p:sp>
        <p:nvSpPr>
          <p:cNvPr id="4" name="Slide Number Placeholder 3">
            <a:extLst>
              <a:ext uri="{FF2B5EF4-FFF2-40B4-BE49-F238E27FC236}">
                <a16:creationId xmlns:a16="http://schemas.microsoft.com/office/drawing/2014/main" id="{F12953FF-C722-384A-AFE0-59139F1086A6}"/>
              </a:ext>
            </a:extLst>
          </p:cNvPr>
          <p:cNvSpPr>
            <a:spLocks noGrp="1"/>
          </p:cNvSpPr>
          <p:nvPr>
            <p:ph type="sldNum" sz="quarter" idx="12"/>
          </p:nvPr>
        </p:nvSpPr>
        <p:spPr/>
        <p:txBody>
          <a:bodyPr/>
          <a:lstStyle/>
          <a:p>
            <a:fld id="{D57F1E4F-1CFF-5643-939E-217C01CDF565}" type="slidenum">
              <a:rPr lang="en-US" smtClean="0"/>
              <a:pPr/>
              <a:t>13</a:t>
            </a:fld>
            <a:endParaRPr lang="en-US" dirty="0"/>
          </a:p>
        </p:txBody>
      </p:sp>
      <p:pic>
        <p:nvPicPr>
          <p:cNvPr id="9" name="Picture 8"/>
          <p:cNvPicPr>
            <a:picLocks noChangeAspect="1"/>
          </p:cNvPicPr>
          <p:nvPr/>
        </p:nvPicPr>
        <p:blipFill rotWithShape="1">
          <a:blip r:embed="rId3"/>
          <a:srcRect t="16654"/>
          <a:stretch/>
        </p:blipFill>
        <p:spPr>
          <a:xfrm>
            <a:off x="190122" y="165011"/>
            <a:ext cx="6636192" cy="6448726"/>
          </a:xfrm>
          <a:prstGeom prst="rect">
            <a:avLst/>
          </a:prstGeom>
        </p:spPr>
      </p:pic>
      <p:sp>
        <p:nvSpPr>
          <p:cNvPr id="13" name="TextBox 12"/>
          <p:cNvSpPr txBox="1"/>
          <p:nvPr/>
        </p:nvSpPr>
        <p:spPr>
          <a:xfrm>
            <a:off x="6826314" y="2311731"/>
            <a:ext cx="4977818" cy="2215991"/>
          </a:xfrm>
          <a:prstGeom prst="rect">
            <a:avLst/>
          </a:prstGeom>
          <a:noFill/>
        </p:spPr>
        <p:txBody>
          <a:bodyPr wrap="square" rtlCol="0">
            <a:spAutoFit/>
          </a:bodyPr>
          <a:lstStyle/>
          <a:p>
            <a:r>
              <a:rPr lang="fr-FR" sz="2000" b="1" dirty="0"/>
              <a:t>Objectif:</a:t>
            </a:r>
            <a:r>
              <a:rPr lang="fr-FR" sz="2000" dirty="0"/>
              <a:t> Fournir des étapes de base pour le contrôle des passagers au départ à l’aéroport, afin de les adapter aux besoins spécifiques à la maladie. </a:t>
            </a:r>
            <a:endParaRPr lang="en-US" sz="2000" dirty="0"/>
          </a:p>
          <a:p>
            <a:r>
              <a:rPr lang="en-US" sz="2000" b="1" dirty="0"/>
              <a:t>Public:</a:t>
            </a:r>
            <a:r>
              <a:rPr lang="en-US" sz="2000" dirty="0"/>
              <a:t> </a:t>
            </a:r>
            <a:r>
              <a:rPr lang="fr-FR" dirty="0"/>
              <a:t>gents de contrôle de la santé à l’aéroport.</a:t>
            </a:r>
            <a:endParaRPr lang="en-US" b="1" dirty="0"/>
          </a:p>
        </p:txBody>
      </p:sp>
      <p:sp>
        <p:nvSpPr>
          <p:cNvPr id="14" name="TextBox 13"/>
          <p:cNvSpPr txBox="1"/>
          <p:nvPr/>
        </p:nvSpPr>
        <p:spPr>
          <a:xfrm>
            <a:off x="4442234" y="4828373"/>
            <a:ext cx="7749766" cy="2031325"/>
          </a:xfrm>
          <a:prstGeom prst="rect">
            <a:avLst/>
          </a:prstGeom>
          <a:noFill/>
        </p:spPr>
        <p:txBody>
          <a:bodyPr wrap="square" rtlCol="0">
            <a:spAutoFit/>
          </a:bodyPr>
          <a:lstStyle/>
          <a:p>
            <a:r>
              <a:rPr lang="en-US" baseline="30000" dirty="0"/>
              <a:t>1 </a:t>
            </a:r>
            <a:r>
              <a:rPr lang="fr-FR" dirty="0"/>
              <a:t>Les évaluations initiales et autres recommandées par le ministère de la Santé peuvent comprendre</a:t>
            </a:r>
            <a:endParaRPr lang="en-US" dirty="0"/>
          </a:p>
          <a:p>
            <a:pPr marL="285750" indent="-285750">
              <a:buFont typeface="Arial" panose="020B0604020202020204" pitchFamily="34" charset="0"/>
              <a:buChar char="•"/>
            </a:pPr>
            <a:r>
              <a:rPr lang="en-US" dirty="0"/>
              <a:t>Observation </a:t>
            </a:r>
            <a:r>
              <a:rPr lang="en-US" dirty="0" err="1"/>
              <a:t>visuelle</a:t>
            </a:r>
            <a:endParaRPr lang="en-US" dirty="0"/>
          </a:p>
          <a:p>
            <a:pPr marL="285750" indent="-285750">
              <a:buFont typeface="Arial" panose="020B0604020202020204" pitchFamily="34" charset="0"/>
              <a:buChar char="•"/>
            </a:pPr>
            <a:r>
              <a:rPr lang="fr-FR" dirty="0"/>
              <a:t>Document de santé (p. ex. carton jaune, formulaire de déclaration de santé) vérifier (lorsqu’il est indiqué)</a:t>
            </a:r>
            <a:endParaRPr lang="en-US" dirty="0"/>
          </a:p>
          <a:p>
            <a:pPr marL="285750" indent="-285750">
              <a:buFont typeface="Arial" panose="020B0604020202020204" pitchFamily="34" charset="0"/>
              <a:buChar char="•"/>
            </a:pPr>
            <a:r>
              <a:rPr lang="en-US" dirty="0"/>
              <a:t>Temperature check (when indicated)</a:t>
            </a:r>
          </a:p>
          <a:p>
            <a:pPr marL="285750" indent="-285750">
              <a:buFont typeface="Arial" panose="020B0604020202020204" pitchFamily="34" charset="0"/>
              <a:buChar char="•"/>
            </a:pPr>
            <a:r>
              <a:rPr lang="en-US" dirty="0" err="1"/>
              <a:t>Historique</a:t>
            </a:r>
            <a:r>
              <a:rPr lang="en-US" dirty="0"/>
              <a:t> des voyages</a:t>
            </a:r>
          </a:p>
        </p:txBody>
      </p:sp>
    </p:spTree>
    <p:extLst>
      <p:ext uri="{BB962C8B-B14F-4D97-AF65-F5344CB8AC3E}">
        <p14:creationId xmlns:p14="http://schemas.microsoft.com/office/powerpoint/2010/main" val="39673978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Travail de </a:t>
            </a:r>
            <a:r>
              <a:rPr lang="en-US" dirty="0" err="1"/>
              <a:t>groupe</a:t>
            </a:r>
            <a:endParaRPr lang="en-US" dirty="0"/>
          </a:p>
        </p:txBody>
      </p:sp>
      <p:sp>
        <p:nvSpPr>
          <p:cNvPr id="3" name="Content Placeholder 2"/>
          <p:cNvSpPr>
            <a:spLocks noGrp="1"/>
          </p:cNvSpPr>
          <p:nvPr>
            <p:ph idx="1"/>
          </p:nvPr>
        </p:nvSpPr>
        <p:spPr>
          <a:xfrm>
            <a:off x="1154954" y="2603500"/>
            <a:ext cx="9197585" cy="4086058"/>
          </a:xfrm>
        </p:spPr>
        <p:txBody>
          <a:bodyPr>
            <a:normAutofit fontScale="85000" lnSpcReduction="20000"/>
          </a:bodyPr>
          <a:lstStyle/>
          <a:p>
            <a:r>
              <a:rPr lang="fr-FR" sz="2800" dirty="0"/>
              <a:t>Nous allons maintenant nous mettre en groupes de 4-5. Veuillez discuter des éléments suivants : </a:t>
            </a:r>
            <a:endParaRPr lang="en-US" sz="2800" dirty="0"/>
          </a:p>
          <a:p>
            <a:pPr lvl="1"/>
            <a:r>
              <a:rPr lang="fr-FR" sz="2600" dirty="0"/>
              <a:t>Comment le personnel de surtension devrait-il être préparé à son rôle et avec quel matériel?</a:t>
            </a:r>
            <a:endParaRPr lang="en-US" sz="2600" dirty="0"/>
          </a:p>
          <a:p>
            <a:pPr lvl="1"/>
            <a:r>
              <a:rPr lang="fr-FR" sz="2600" dirty="0"/>
              <a:t>Qui devrait être ou qui est actuellement en charge de la dotation en personnel de surtension? </a:t>
            </a:r>
            <a:endParaRPr lang="en-US" sz="2600" dirty="0"/>
          </a:p>
          <a:p>
            <a:pPr lvl="1"/>
            <a:r>
              <a:rPr lang="fr-FR" sz="2600" dirty="0"/>
              <a:t>Quelles exigences avez-vous vu le personnel de surtension répondre à votre point d’accès?</a:t>
            </a:r>
            <a:endParaRPr lang="en-US" sz="2600" dirty="0"/>
          </a:p>
          <a:p>
            <a:pPr lvl="1"/>
            <a:r>
              <a:rPr lang="fr-FR" sz="2600" dirty="0"/>
              <a:t>Qu’est-ce qui était positif et négatif dans la façon dont le personnel de surtension a été utilisé?</a:t>
            </a:r>
            <a:endParaRPr lang="en-US" sz="2600" dirty="0"/>
          </a:p>
          <a:p>
            <a:r>
              <a:rPr lang="fr-FR" sz="2900"/>
              <a:t>Vous </a:t>
            </a:r>
            <a:r>
              <a:rPr lang="fr-FR" sz="2900" dirty="0"/>
              <a:t>aurez 20 minutes </a:t>
            </a:r>
            <a:r>
              <a:rPr lang="fr-FR" sz="2900"/>
              <a:t>pour discuter, </a:t>
            </a:r>
            <a:r>
              <a:rPr lang="fr-FR" sz="2900" dirty="0"/>
              <a:t>puis cinq minutes pour présenter vos pensées au reste du groupe.</a:t>
            </a:r>
            <a:endParaRPr lang="en-US" sz="2900" dirty="0"/>
          </a:p>
        </p:txBody>
      </p:sp>
      <p:sp>
        <p:nvSpPr>
          <p:cNvPr id="4" name="Slide Number Placeholder 3"/>
          <p:cNvSpPr>
            <a:spLocks noGrp="1"/>
          </p:cNvSpPr>
          <p:nvPr>
            <p:ph type="sldNum" sz="quarter" idx="12"/>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D57F1E4F-1CFF-5643-939E-217C01CDF565}" type="slidenum">
              <a:rPr kumimoji="0" lang="en-US" sz="2800" b="0" i="0" u="none" strike="noStrike" kern="1200" cap="none" spc="0" normalizeH="0" baseline="0" noProof="0" smtClean="0">
                <a:ln>
                  <a:noFill/>
                </a:ln>
                <a:solidFill>
                  <a:prstClr val="white"/>
                </a:solidFill>
                <a:effectLst/>
                <a:uLnTx/>
                <a:uFillTx/>
                <a:latin typeface="Century Gothic" panose="020B0502020202020204"/>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14</a:t>
            </a:fld>
            <a:endParaRPr kumimoji="0" lang="en-US" sz="28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36501614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Objectifs</a:t>
            </a:r>
            <a:r>
              <a:rPr lang="en-US" dirty="0"/>
              <a:t> </a:t>
            </a:r>
            <a:r>
              <a:rPr lang="en-US" dirty="0" err="1"/>
              <a:t>d’apprentissage</a:t>
            </a:r>
            <a:endParaRPr lang="en-US" dirty="0"/>
          </a:p>
        </p:txBody>
      </p:sp>
      <p:sp>
        <p:nvSpPr>
          <p:cNvPr id="3" name="Content Placeholder 2"/>
          <p:cNvSpPr>
            <a:spLocks noGrp="1"/>
          </p:cNvSpPr>
          <p:nvPr>
            <p:ph idx="1"/>
          </p:nvPr>
        </p:nvSpPr>
        <p:spPr>
          <a:xfrm>
            <a:off x="635000" y="2438400"/>
            <a:ext cx="10896599" cy="3962400"/>
          </a:xfrm>
        </p:spPr>
        <p:txBody>
          <a:bodyPr>
            <a:normAutofit fontScale="92500" lnSpcReduction="10000"/>
          </a:bodyPr>
          <a:lstStyle/>
          <a:p>
            <a:r>
              <a:rPr lang="fr-FR" sz="2400" dirty="0"/>
              <a:t>Discutez des mesures de planification nécessaires en cas d’urgence de santé publique à long terme, notamment :</a:t>
            </a:r>
            <a:endParaRPr lang="en-US" sz="2400" dirty="0"/>
          </a:p>
          <a:p>
            <a:pPr lvl="1"/>
            <a:r>
              <a:rPr lang="fr-FR" sz="2000" dirty="0"/>
              <a:t>Déterminer ce qui est une urgence de santé publique à long terme</a:t>
            </a:r>
            <a:endParaRPr lang="en-US" sz="2000" dirty="0"/>
          </a:p>
          <a:p>
            <a:pPr lvl="1"/>
            <a:r>
              <a:rPr lang="fr-FR" sz="2000" dirty="0"/>
              <a:t>Décrivez une urgence de santé publique d’intérêt international</a:t>
            </a:r>
            <a:endParaRPr lang="en-US" sz="2000" dirty="0"/>
          </a:p>
          <a:p>
            <a:pPr lvl="1"/>
            <a:r>
              <a:rPr lang="fr-FR" sz="2000" dirty="0"/>
              <a:t>Discuter des besoins et des procédures de dotation en personnel de surtension</a:t>
            </a:r>
            <a:endParaRPr lang="en-US" sz="2000" dirty="0"/>
          </a:p>
          <a:p>
            <a:pPr lvl="1"/>
            <a:r>
              <a:rPr lang="fr-FR" sz="2000" dirty="0"/>
              <a:t>Comprendre les considérations de dépistage : Dépistage sur entrée et sortie</a:t>
            </a:r>
            <a:endParaRPr lang="en-US" sz="2000" dirty="0"/>
          </a:p>
          <a:p>
            <a:pPr lvl="1"/>
            <a:endParaRPr lang="en-US" sz="2000" dirty="0"/>
          </a:p>
          <a:p>
            <a:pPr lvl="1"/>
            <a:endParaRPr lang="en-US" sz="2000" dirty="0"/>
          </a:p>
          <a:p>
            <a:r>
              <a:rPr lang="fr-FR" sz="2200" dirty="0"/>
              <a:t>(La partie II de cette présentation discutera de l’élaboration d’un plan d’intervention d’urgence en santé publique)</a:t>
            </a:r>
            <a:endParaRPr lang="en-US" sz="22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a:t>
            </a:fld>
            <a:endParaRPr lang="en-US" dirty="0"/>
          </a:p>
        </p:txBody>
      </p:sp>
    </p:spTree>
    <p:extLst>
      <p:ext uri="{BB962C8B-B14F-4D97-AF65-F5344CB8AC3E}">
        <p14:creationId xmlns:p14="http://schemas.microsoft.com/office/powerpoint/2010/main" val="564306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5050D6-A310-2242-8F47-16097ACEF273}"/>
              </a:ext>
            </a:extLst>
          </p:cNvPr>
          <p:cNvSpPr>
            <a:spLocks noGrp="1"/>
          </p:cNvSpPr>
          <p:nvPr>
            <p:ph type="title"/>
          </p:nvPr>
        </p:nvSpPr>
        <p:spPr/>
        <p:txBody>
          <a:bodyPr/>
          <a:lstStyle/>
          <a:p>
            <a:r>
              <a:rPr lang="fr-FR" dirty="0"/>
              <a:t>Qu’est-ce qu’une urgence de santé publique soutenue?</a:t>
            </a:r>
            <a:br>
              <a:rPr lang="fr-FR" dirty="0"/>
            </a:br>
            <a:endParaRPr lang="en-US" dirty="0"/>
          </a:p>
        </p:txBody>
      </p:sp>
      <p:sp>
        <p:nvSpPr>
          <p:cNvPr id="3" name="Content Placeholder 2">
            <a:extLst>
              <a:ext uri="{FF2B5EF4-FFF2-40B4-BE49-F238E27FC236}">
                <a16:creationId xmlns:a16="http://schemas.microsoft.com/office/drawing/2014/main" id="{734F5272-1646-CB46-8F62-B82708F6C089}"/>
              </a:ext>
            </a:extLst>
          </p:cNvPr>
          <p:cNvSpPr>
            <a:spLocks noGrp="1"/>
          </p:cNvSpPr>
          <p:nvPr>
            <p:ph idx="1"/>
          </p:nvPr>
        </p:nvSpPr>
        <p:spPr>
          <a:xfrm>
            <a:off x="689734" y="2603500"/>
            <a:ext cx="9133888" cy="3416300"/>
          </a:xfrm>
        </p:spPr>
        <p:txBody>
          <a:bodyPr>
            <a:normAutofit fontScale="92500" lnSpcReduction="10000"/>
          </a:bodyPr>
          <a:lstStyle/>
          <a:p>
            <a:r>
              <a:rPr lang="fr-FR" sz="2400" dirty="0"/>
              <a:t>Au-delà d’un événement de santé publique générale</a:t>
            </a:r>
          </a:p>
          <a:p>
            <a:pPr lvl="1"/>
            <a:r>
              <a:rPr lang="fr-FR" sz="2000" dirty="0"/>
              <a:t>Evénement de sante publique: «Manifestation d’une maladie ou d’un événement  qui crée un potentiel de maladie» – </a:t>
            </a:r>
            <a:r>
              <a:rPr lang="fr-FR" sz="2000" dirty="0">
                <a:solidFill>
                  <a:srgbClr val="FF0000"/>
                </a:solidFill>
              </a:rPr>
              <a:t>IHR</a:t>
            </a:r>
            <a:r>
              <a:rPr lang="fr-FR" sz="2000" dirty="0"/>
              <a:t> (</a:t>
            </a:r>
            <a:r>
              <a:rPr lang="fr-FR" sz="2000" dirty="0">
                <a:solidFill>
                  <a:srgbClr val="FF0000"/>
                </a:solidFill>
              </a:rPr>
              <a:t>OMS</a:t>
            </a:r>
            <a:r>
              <a:rPr lang="fr-FR" sz="2000" dirty="0"/>
              <a:t>, 2005, p</a:t>
            </a:r>
            <a:r>
              <a:rPr lang="fr-FR" sz="2000" dirty="0">
                <a:solidFill>
                  <a:srgbClr val="FF0000"/>
                </a:solidFill>
              </a:rPr>
              <a:t>. 7</a:t>
            </a:r>
            <a:r>
              <a:rPr lang="fr-FR" sz="2000" dirty="0"/>
              <a:t>)</a:t>
            </a:r>
          </a:p>
          <a:p>
            <a:pPr lvl="1"/>
            <a:r>
              <a:rPr lang="fr-FR" sz="2000" dirty="0"/>
              <a:t>Plus d’un seul cas de maladie</a:t>
            </a:r>
          </a:p>
          <a:p>
            <a:r>
              <a:rPr lang="fr-FR" sz="2400" dirty="0"/>
              <a:t>Nécessite plus de </a:t>
            </a:r>
            <a:r>
              <a:rPr lang="fr-FR" sz="2400" b="1" dirty="0"/>
              <a:t>ressources</a:t>
            </a:r>
            <a:r>
              <a:rPr lang="fr-FR" sz="2400" dirty="0"/>
              <a:t> qu’un événement de santé publique de routine</a:t>
            </a:r>
          </a:p>
          <a:p>
            <a:pPr lvl="1"/>
            <a:r>
              <a:rPr lang="fr-FR" sz="2000" dirty="0"/>
              <a:t>Personnel</a:t>
            </a:r>
          </a:p>
          <a:p>
            <a:pPr lvl="1"/>
            <a:r>
              <a:rPr lang="fr-FR" sz="2000" dirty="0"/>
              <a:t>Temps</a:t>
            </a:r>
          </a:p>
          <a:p>
            <a:pPr lvl="1"/>
            <a:r>
              <a:rPr lang="fr-FR" sz="2000" dirty="0"/>
              <a:t>Matériels, fournitures et équipements (EPI, formulaires, etc.)</a:t>
            </a:r>
          </a:p>
        </p:txBody>
      </p:sp>
      <p:sp>
        <p:nvSpPr>
          <p:cNvPr id="4" name="Slide Number Placeholder 3">
            <a:extLst>
              <a:ext uri="{FF2B5EF4-FFF2-40B4-BE49-F238E27FC236}">
                <a16:creationId xmlns:a16="http://schemas.microsoft.com/office/drawing/2014/main" id="{650AACD1-1200-1449-9938-A3607262CC47}"/>
              </a:ext>
            </a:extLst>
          </p:cNvPr>
          <p:cNvSpPr>
            <a:spLocks noGrp="1"/>
          </p:cNvSpPr>
          <p:nvPr>
            <p:ph type="sldNum" sz="quarter" idx="12"/>
          </p:nvPr>
        </p:nvSpPr>
        <p:spPr/>
        <p:txBody>
          <a:bodyPr/>
          <a:lstStyle/>
          <a:p>
            <a:fld id="{D57F1E4F-1CFF-5643-939E-217C01CDF565}" type="slidenum">
              <a:rPr lang="en-US" smtClean="0"/>
              <a:pPr/>
              <a:t>3</a:t>
            </a:fld>
            <a:endParaRPr lang="en-US" dirty="0"/>
          </a:p>
        </p:txBody>
      </p:sp>
      <p:pic>
        <p:nvPicPr>
          <p:cNvPr id="8" name="Picture 7">
            <a:extLst>
              <a:ext uri="{FF2B5EF4-FFF2-40B4-BE49-F238E27FC236}">
                <a16:creationId xmlns:a16="http://schemas.microsoft.com/office/drawing/2014/main" id="{2241370C-C387-0246-8B5B-9E661574E8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96220" y="4596046"/>
            <a:ext cx="1707870" cy="1716540"/>
          </a:xfrm>
          <a:prstGeom prst="rect">
            <a:avLst/>
          </a:prstGeom>
        </p:spPr>
      </p:pic>
    </p:spTree>
    <p:extLst>
      <p:ext uri="{BB962C8B-B14F-4D97-AF65-F5344CB8AC3E}">
        <p14:creationId xmlns:p14="http://schemas.microsoft.com/office/powerpoint/2010/main" val="24226919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1A5D4D-9F66-5142-946F-5C1AEC0D63EC}"/>
              </a:ext>
            </a:extLst>
          </p:cNvPr>
          <p:cNvSpPr>
            <a:spLocks noGrp="1"/>
          </p:cNvSpPr>
          <p:nvPr>
            <p:ph type="title"/>
          </p:nvPr>
        </p:nvSpPr>
        <p:spPr/>
        <p:txBody>
          <a:bodyPr/>
          <a:lstStyle/>
          <a:p>
            <a:r>
              <a:rPr lang="en-US" dirty="0"/>
              <a:t>Brainstorming en </a:t>
            </a:r>
            <a:r>
              <a:rPr lang="en-US" dirty="0" err="1"/>
              <a:t>paires</a:t>
            </a:r>
            <a:r>
              <a:rPr lang="en-US" dirty="0"/>
              <a:t>….</a:t>
            </a:r>
          </a:p>
        </p:txBody>
      </p:sp>
      <p:sp>
        <p:nvSpPr>
          <p:cNvPr id="4" name="Slide Number Placeholder 3">
            <a:extLst>
              <a:ext uri="{FF2B5EF4-FFF2-40B4-BE49-F238E27FC236}">
                <a16:creationId xmlns:a16="http://schemas.microsoft.com/office/drawing/2014/main" id="{742D146B-63B6-5E43-8553-89FBDFF06631}"/>
              </a:ext>
            </a:extLst>
          </p:cNvPr>
          <p:cNvSpPr>
            <a:spLocks noGrp="1"/>
          </p:cNvSpPr>
          <p:nvPr>
            <p:ph type="sldNum" sz="quarter" idx="12"/>
          </p:nvPr>
        </p:nvSpPr>
        <p:spPr/>
        <p:txBody>
          <a:bodyPr/>
          <a:lstStyle/>
          <a:p>
            <a:fld id="{D57F1E4F-1CFF-5643-939E-217C01CDF565}" type="slidenum">
              <a:rPr lang="en-US" smtClean="0"/>
              <a:pPr/>
              <a:t>4</a:t>
            </a:fld>
            <a:endParaRPr lang="en-US" dirty="0"/>
          </a:p>
        </p:txBody>
      </p:sp>
      <p:pic>
        <p:nvPicPr>
          <p:cNvPr id="5" name="Content Placeholder 4">
            <a:extLst>
              <a:ext uri="{FF2B5EF4-FFF2-40B4-BE49-F238E27FC236}">
                <a16:creationId xmlns:a16="http://schemas.microsoft.com/office/drawing/2014/main" id="{9BBE1DC7-3C36-FA45-8974-CA435D119B5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35969" y="2468032"/>
            <a:ext cx="2608143" cy="3416300"/>
          </a:xfrm>
        </p:spPr>
      </p:pic>
      <p:sp>
        <p:nvSpPr>
          <p:cNvPr id="6" name="Content Placeholder 2">
            <a:extLst>
              <a:ext uri="{FF2B5EF4-FFF2-40B4-BE49-F238E27FC236}">
                <a16:creationId xmlns:a16="http://schemas.microsoft.com/office/drawing/2014/main" id="{7D359BBB-26D7-2B47-9B08-8ACCAC93164A}"/>
              </a:ext>
            </a:extLst>
          </p:cNvPr>
          <p:cNvSpPr txBox="1">
            <a:spLocks/>
          </p:cNvSpPr>
          <p:nvPr/>
        </p:nvSpPr>
        <p:spPr>
          <a:xfrm>
            <a:off x="3484605" y="2347784"/>
            <a:ext cx="8204887" cy="3672016"/>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pPr marL="0" indent="0">
              <a:buNone/>
            </a:pPr>
            <a:endParaRPr lang="en-US" sz="2400" dirty="0"/>
          </a:p>
          <a:p>
            <a:r>
              <a:rPr lang="fr-FR" sz="2400" dirty="0"/>
              <a:t>Quels sont les exemples d‘«urgences soutenues de santé publique »?</a:t>
            </a:r>
            <a:endParaRPr lang="en-US" sz="2400" dirty="0"/>
          </a:p>
          <a:p>
            <a:r>
              <a:rPr lang="en-US" sz="2400" dirty="0" err="1"/>
              <a:t>Pourquoi</a:t>
            </a:r>
            <a:r>
              <a:rPr lang="en-US" sz="2400" dirty="0"/>
              <a:t>?</a:t>
            </a:r>
          </a:p>
          <a:p>
            <a:r>
              <a:rPr lang="fr-FR" sz="2400" dirty="0"/>
              <a:t>Discutez en petits groupes, puis soyez prêt à partager brièvement vos résultats de discussion avec le groupe</a:t>
            </a:r>
            <a:endParaRPr lang="en-US" sz="2400" dirty="0"/>
          </a:p>
        </p:txBody>
      </p:sp>
    </p:spTree>
    <p:extLst>
      <p:ext uri="{BB962C8B-B14F-4D97-AF65-F5344CB8AC3E}">
        <p14:creationId xmlns:p14="http://schemas.microsoft.com/office/powerpoint/2010/main" val="35251054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550AF3-0A75-D14D-B6DE-CCF86E8CE095}"/>
              </a:ext>
            </a:extLst>
          </p:cNvPr>
          <p:cNvSpPr>
            <a:spLocks noGrp="1"/>
          </p:cNvSpPr>
          <p:nvPr>
            <p:ph type="title"/>
          </p:nvPr>
        </p:nvSpPr>
        <p:spPr>
          <a:xfrm>
            <a:off x="594567" y="786134"/>
            <a:ext cx="9717540" cy="706964"/>
          </a:xfrm>
        </p:spPr>
        <p:txBody>
          <a:bodyPr/>
          <a:lstStyle/>
          <a:p>
            <a:r>
              <a:rPr lang="fr-FR" sz="3200" dirty="0"/>
              <a:t>Urgence de santé publique d’intérêt international (PHEIC)</a:t>
            </a:r>
            <a:br>
              <a:rPr lang="fr-FR" sz="3200" dirty="0"/>
            </a:br>
            <a:endParaRPr lang="en-US" sz="3200" dirty="0"/>
          </a:p>
        </p:txBody>
      </p:sp>
      <p:sp>
        <p:nvSpPr>
          <p:cNvPr id="3" name="Content Placeholder 2">
            <a:extLst>
              <a:ext uri="{FF2B5EF4-FFF2-40B4-BE49-F238E27FC236}">
                <a16:creationId xmlns:a16="http://schemas.microsoft.com/office/drawing/2014/main" id="{E7A57B83-11C0-8640-9EDA-D54B1E26FD94}"/>
              </a:ext>
            </a:extLst>
          </p:cNvPr>
          <p:cNvSpPr>
            <a:spLocks noGrp="1"/>
          </p:cNvSpPr>
          <p:nvPr>
            <p:ph idx="1"/>
          </p:nvPr>
        </p:nvSpPr>
        <p:spPr>
          <a:xfrm>
            <a:off x="594566" y="2603500"/>
            <a:ext cx="11216433" cy="1790700"/>
          </a:xfrm>
        </p:spPr>
        <p:txBody>
          <a:bodyPr>
            <a:normAutofit fontScale="92500" lnSpcReduction="10000"/>
          </a:bodyPr>
          <a:lstStyle/>
          <a:p>
            <a:r>
              <a:rPr lang="fr-FR" sz="2000" dirty="0"/>
              <a:t>« Un événement extraordinaire qui est déterminé:</a:t>
            </a:r>
            <a:endParaRPr lang="en-US" sz="2000" dirty="0"/>
          </a:p>
          <a:p>
            <a:pPr lvl="1"/>
            <a:r>
              <a:rPr lang="fr-FR" sz="1800" dirty="0"/>
              <a:t>Constituer un risque pour la santé publique pour d’autres États par la propagation internationale des maladies et </a:t>
            </a:r>
            <a:endParaRPr lang="en-US" sz="1800" dirty="0"/>
          </a:p>
          <a:p>
            <a:pPr lvl="1"/>
            <a:r>
              <a:rPr lang="fr-FR" sz="1800" dirty="0"/>
              <a:t>Exiger potentiellement une réponse internationale coordonnée »</a:t>
            </a:r>
            <a:endParaRPr lang="en-US" sz="1800" dirty="0"/>
          </a:p>
          <a:p>
            <a:pPr marL="457200" lvl="1" indent="0">
              <a:buNone/>
            </a:pPr>
            <a:r>
              <a:rPr lang="en-US" sz="1800" dirty="0"/>
              <a:t>								-</a:t>
            </a:r>
            <a:r>
              <a:rPr lang="en-US" sz="1800" i="1" dirty="0"/>
              <a:t>IHR </a:t>
            </a:r>
            <a:r>
              <a:rPr lang="en-US" sz="1800" dirty="0"/>
              <a:t>(WHO, 2005), p. 9</a:t>
            </a:r>
          </a:p>
        </p:txBody>
      </p:sp>
      <p:sp>
        <p:nvSpPr>
          <p:cNvPr id="4" name="Slide Number Placeholder 3">
            <a:extLst>
              <a:ext uri="{FF2B5EF4-FFF2-40B4-BE49-F238E27FC236}">
                <a16:creationId xmlns:a16="http://schemas.microsoft.com/office/drawing/2014/main" id="{5494D7CC-C9A1-BE4C-BFDB-5154866087C2}"/>
              </a:ext>
            </a:extLst>
          </p:cNvPr>
          <p:cNvSpPr>
            <a:spLocks noGrp="1"/>
          </p:cNvSpPr>
          <p:nvPr>
            <p:ph type="sldNum" sz="quarter" idx="12"/>
          </p:nvPr>
        </p:nvSpPr>
        <p:spPr/>
        <p:txBody>
          <a:bodyPr/>
          <a:lstStyle/>
          <a:p>
            <a:fld id="{D57F1E4F-1CFF-5643-939E-217C01CDF565}" type="slidenum">
              <a:rPr lang="en-US" smtClean="0"/>
              <a:pPr/>
              <a:t>5</a:t>
            </a:fld>
            <a:endParaRPr lang="en-US" dirty="0"/>
          </a:p>
        </p:txBody>
      </p:sp>
      <p:sp>
        <p:nvSpPr>
          <p:cNvPr id="5" name="Content Placeholder 2">
            <a:extLst>
              <a:ext uri="{FF2B5EF4-FFF2-40B4-BE49-F238E27FC236}">
                <a16:creationId xmlns:a16="http://schemas.microsoft.com/office/drawing/2014/main" id="{5CC1D0BA-1B83-2E44-9120-F8A0B7EB24CF}"/>
              </a:ext>
            </a:extLst>
          </p:cNvPr>
          <p:cNvSpPr txBox="1">
            <a:spLocks/>
          </p:cNvSpPr>
          <p:nvPr/>
        </p:nvSpPr>
        <p:spPr>
          <a:xfrm>
            <a:off x="594566" y="4635727"/>
            <a:ext cx="11216433" cy="179070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fr-FR" sz="2000" b="1" dirty="0"/>
              <a:t>Seule l’OMS peut faire la déclaration d’un PHEIC</a:t>
            </a:r>
          </a:p>
          <a:p>
            <a:endParaRPr lang="fr-FR" sz="2000" b="1" dirty="0"/>
          </a:p>
          <a:p>
            <a:endParaRPr lang="en-US" sz="1800" b="1" dirty="0"/>
          </a:p>
        </p:txBody>
      </p:sp>
      <p:sp>
        <p:nvSpPr>
          <p:cNvPr id="6" name="TextBox 5">
            <a:extLst>
              <a:ext uri="{FF2B5EF4-FFF2-40B4-BE49-F238E27FC236}">
                <a16:creationId xmlns:a16="http://schemas.microsoft.com/office/drawing/2014/main" id="{6A691944-C5D7-204C-B331-11DBE0830EAF}"/>
              </a:ext>
            </a:extLst>
          </p:cNvPr>
          <p:cNvSpPr txBox="1"/>
          <p:nvPr/>
        </p:nvSpPr>
        <p:spPr>
          <a:xfrm rot="988544">
            <a:off x="9041171" y="4016070"/>
            <a:ext cx="2774414" cy="646331"/>
          </a:xfrm>
          <a:prstGeom prst="rect">
            <a:avLst/>
          </a:prstGeom>
          <a:noFill/>
        </p:spPr>
        <p:txBody>
          <a:bodyPr wrap="square" rtlCol="0">
            <a:spAutoFit/>
          </a:bodyPr>
          <a:lstStyle/>
          <a:p>
            <a:r>
              <a:rPr lang="en-US" b="1" dirty="0">
                <a:solidFill>
                  <a:srgbClr val="7030A0"/>
                </a:solidFill>
              </a:rPr>
              <a:t>H1N1 “Grippe porcine” (2009)</a:t>
            </a:r>
          </a:p>
        </p:txBody>
      </p:sp>
      <p:sp>
        <p:nvSpPr>
          <p:cNvPr id="7" name="TextBox 6">
            <a:extLst>
              <a:ext uri="{FF2B5EF4-FFF2-40B4-BE49-F238E27FC236}">
                <a16:creationId xmlns:a16="http://schemas.microsoft.com/office/drawing/2014/main" id="{C4295D8A-9EFE-FC40-A7BF-5C9A8232F9C2}"/>
              </a:ext>
            </a:extLst>
          </p:cNvPr>
          <p:cNvSpPr txBox="1"/>
          <p:nvPr/>
        </p:nvSpPr>
        <p:spPr>
          <a:xfrm rot="21062638">
            <a:off x="405172" y="5706579"/>
            <a:ext cx="2774414" cy="369332"/>
          </a:xfrm>
          <a:prstGeom prst="rect">
            <a:avLst/>
          </a:prstGeom>
          <a:noFill/>
        </p:spPr>
        <p:txBody>
          <a:bodyPr wrap="square" rtlCol="0">
            <a:spAutoFit/>
          </a:bodyPr>
          <a:lstStyle/>
          <a:p>
            <a:r>
              <a:rPr lang="en-US" b="1" dirty="0">
                <a:solidFill>
                  <a:srgbClr val="FF0000"/>
                </a:solidFill>
              </a:rPr>
              <a:t>Ebola (2014 and 2019)</a:t>
            </a:r>
          </a:p>
        </p:txBody>
      </p:sp>
      <p:sp>
        <p:nvSpPr>
          <p:cNvPr id="8" name="TextBox 7">
            <a:extLst>
              <a:ext uri="{FF2B5EF4-FFF2-40B4-BE49-F238E27FC236}">
                <a16:creationId xmlns:a16="http://schemas.microsoft.com/office/drawing/2014/main" id="{B9240943-2FFD-834B-B06D-0EC8864664C7}"/>
              </a:ext>
            </a:extLst>
          </p:cNvPr>
          <p:cNvSpPr txBox="1"/>
          <p:nvPr/>
        </p:nvSpPr>
        <p:spPr>
          <a:xfrm rot="21128560">
            <a:off x="6726948" y="4996025"/>
            <a:ext cx="3313868" cy="646331"/>
          </a:xfrm>
          <a:prstGeom prst="rect">
            <a:avLst/>
          </a:prstGeom>
          <a:noFill/>
        </p:spPr>
        <p:txBody>
          <a:bodyPr wrap="square" rtlCol="0">
            <a:spAutoFit/>
          </a:bodyPr>
          <a:lstStyle/>
          <a:p>
            <a:r>
              <a:rPr lang="en-US" b="1" dirty="0">
                <a:solidFill>
                  <a:srgbClr val="00B050"/>
                </a:solidFill>
              </a:rPr>
              <a:t>Re-apparition de la polio (2014)</a:t>
            </a:r>
          </a:p>
        </p:txBody>
      </p:sp>
      <p:sp>
        <p:nvSpPr>
          <p:cNvPr id="9" name="TextBox 8">
            <a:extLst>
              <a:ext uri="{FF2B5EF4-FFF2-40B4-BE49-F238E27FC236}">
                <a16:creationId xmlns:a16="http://schemas.microsoft.com/office/drawing/2014/main" id="{9D88D04C-387D-6E45-B0D8-AC84E0D64A68}"/>
              </a:ext>
            </a:extLst>
          </p:cNvPr>
          <p:cNvSpPr txBox="1"/>
          <p:nvPr/>
        </p:nvSpPr>
        <p:spPr>
          <a:xfrm rot="988544">
            <a:off x="3690559" y="5820030"/>
            <a:ext cx="2515895" cy="369332"/>
          </a:xfrm>
          <a:prstGeom prst="rect">
            <a:avLst/>
          </a:prstGeom>
          <a:noFill/>
        </p:spPr>
        <p:txBody>
          <a:bodyPr wrap="square" rtlCol="0">
            <a:spAutoFit/>
          </a:bodyPr>
          <a:lstStyle/>
          <a:p>
            <a:r>
              <a:rPr lang="en-US" b="1" dirty="0">
                <a:solidFill>
                  <a:srgbClr val="002060"/>
                </a:solidFill>
              </a:rPr>
              <a:t>Zika (2016)</a:t>
            </a:r>
          </a:p>
        </p:txBody>
      </p:sp>
    </p:spTree>
    <p:extLst>
      <p:ext uri="{BB962C8B-B14F-4D97-AF65-F5344CB8AC3E}">
        <p14:creationId xmlns:p14="http://schemas.microsoft.com/office/powerpoint/2010/main" val="27987827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3265CC-1C14-064C-B6A3-181527E36418}"/>
              </a:ext>
            </a:extLst>
          </p:cNvPr>
          <p:cNvSpPr>
            <a:spLocks noGrp="1"/>
          </p:cNvSpPr>
          <p:nvPr>
            <p:ph type="title"/>
          </p:nvPr>
        </p:nvSpPr>
        <p:spPr>
          <a:xfrm>
            <a:off x="697753" y="679572"/>
            <a:ext cx="8761413" cy="1303865"/>
          </a:xfrm>
        </p:spPr>
        <p:txBody>
          <a:bodyPr/>
          <a:lstStyle/>
          <a:p>
            <a:r>
              <a:rPr lang="fr-FR" sz="3200" dirty="0"/>
              <a:t>Ressources pour une urgence de santé publique soutenue : personnel et temps</a:t>
            </a:r>
            <a:br>
              <a:rPr lang="fr-FR" dirty="0"/>
            </a:br>
            <a:endParaRPr lang="en-US" dirty="0"/>
          </a:p>
        </p:txBody>
      </p:sp>
      <p:sp>
        <p:nvSpPr>
          <p:cNvPr id="3" name="Content Placeholder 2">
            <a:extLst>
              <a:ext uri="{FF2B5EF4-FFF2-40B4-BE49-F238E27FC236}">
                <a16:creationId xmlns:a16="http://schemas.microsoft.com/office/drawing/2014/main" id="{550DE8FC-E2AC-9E4C-B1B0-3665C9C9F487}"/>
              </a:ext>
            </a:extLst>
          </p:cNvPr>
          <p:cNvSpPr>
            <a:spLocks noGrp="1"/>
          </p:cNvSpPr>
          <p:nvPr>
            <p:ph idx="1"/>
          </p:nvPr>
        </p:nvSpPr>
        <p:spPr>
          <a:xfrm>
            <a:off x="558800" y="2603500"/>
            <a:ext cx="10631939" cy="3416300"/>
          </a:xfrm>
        </p:spPr>
        <p:txBody>
          <a:bodyPr/>
          <a:lstStyle/>
          <a:p>
            <a:r>
              <a:rPr lang="fr-FR" dirty="0"/>
              <a:t>En cas d’urgence de santé publique à long terme, il peut être nécessaire d’avoir du personnel supplémentaire pour faire des </a:t>
            </a:r>
            <a:r>
              <a:rPr lang="fr-FR" b="1" dirty="0"/>
              <a:t>tâches améliorées </a:t>
            </a:r>
            <a:r>
              <a:rPr lang="fr-FR" dirty="0"/>
              <a:t>pendant une longue période.</a:t>
            </a:r>
          </a:p>
          <a:p>
            <a:pPr lvl="1"/>
            <a:r>
              <a:rPr lang="fr-FR" dirty="0"/>
              <a:t>Surveillance accrue</a:t>
            </a:r>
          </a:p>
          <a:p>
            <a:pPr lvl="1"/>
            <a:r>
              <a:rPr lang="fr-FR" dirty="0"/>
              <a:t>Contrôles de température</a:t>
            </a:r>
          </a:p>
          <a:p>
            <a:pPr lvl="1"/>
            <a:r>
              <a:rPr lang="fr-FR" dirty="0"/>
              <a:t>Formulaires d’évaluation des risques</a:t>
            </a:r>
          </a:p>
          <a:p>
            <a:pPr lvl="1"/>
            <a:r>
              <a:rPr lang="fr-FR" dirty="0"/>
              <a:t>Questions supplémentaires</a:t>
            </a:r>
          </a:p>
          <a:p>
            <a:r>
              <a:rPr lang="fr-FR" dirty="0"/>
              <a:t>La solution?</a:t>
            </a:r>
            <a:r>
              <a:rPr lang="fr-FR" b="1" dirty="0"/>
              <a:t> Dotation en personnel de surtension</a:t>
            </a:r>
            <a:endParaRPr lang="fr-FR" dirty="0"/>
          </a:p>
          <a:p>
            <a:endParaRPr lang="fr-FR" dirty="0"/>
          </a:p>
        </p:txBody>
      </p:sp>
      <p:sp>
        <p:nvSpPr>
          <p:cNvPr id="4" name="Slide Number Placeholder 3">
            <a:extLst>
              <a:ext uri="{FF2B5EF4-FFF2-40B4-BE49-F238E27FC236}">
                <a16:creationId xmlns:a16="http://schemas.microsoft.com/office/drawing/2014/main" id="{AB8EA7A7-5217-E64B-A25E-0E91FDD27659}"/>
              </a:ext>
            </a:extLst>
          </p:cNvPr>
          <p:cNvSpPr>
            <a:spLocks noGrp="1"/>
          </p:cNvSpPr>
          <p:nvPr>
            <p:ph type="sldNum" sz="quarter" idx="12"/>
          </p:nvPr>
        </p:nvSpPr>
        <p:spPr/>
        <p:txBody>
          <a:bodyPr/>
          <a:lstStyle/>
          <a:p>
            <a:fld id="{D57F1E4F-1CFF-5643-939E-217C01CDF565}" type="slidenum">
              <a:rPr lang="en-US" smtClean="0"/>
              <a:pPr/>
              <a:t>6</a:t>
            </a:fld>
            <a:endParaRPr lang="en-US" dirty="0"/>
          </a:p>
        </p:txBody>
      </p:sp>
      <p:pic>
        <p:nvPicPr>
          <p:cNvPr id="6" name="Picture 5">
            <a:extLst>
              <a:ext uri="{FF2B5EF4-FFF2-40B4-BE49-F238E27FC236}">
                <a16:creationId xmlns:a16="http://schemas.microsoft.com/office/drawing/2014/main" id="{64AE7355-22AD-074D-A112-645BEA6DC3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51296" y="3822258"/>
            <a:ext cx="2601244" cy="2614449"/>
          </a:xfrm>
          <a:prstGeom prst="rect">
            <a:avLst/>
          </a:prstGeom>
        </p:spPr>
      </p:pic>
      <p:cxnSp>
        <p:nvCxnSpPr>
          <p:cNvPr id="8" name="Straight Arrow Connector 7">
            <a:extLst>
              <a:ext uri="{FF2B5EF4-FFF2-40B4-BE49-F238E27FC236}">
                <a16:creationId xmlns:a16="http://schemas.microsoft.com/office/drawing/2014/main" id="{106E911F-25DA-F742-8AA6-E323E2522559}"/>
              </a:ext>
            </a:extLst>
          </p:cNvPr>
          <p:cNvCxnSpPr/>
          <p:nvPr/>
        </p:nvCxnSpPr>
        <p:spPr>
          <a:xfrm>
            <a:off x="2941320" y="3167784"/>
            <a:ext cx="4609253" cy="130894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208020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911D57-8909-2846-938C-03D37757D842}"/>
              </a:ext>
            </a:extLst>
          </p:cNvPr>
          <p:cNvSpPr>
            <a:spLocks noGrp="1"/>
          </p:cNvSpPr>
          <p:nvPr>
            <p:ph type="title"/>
          </p:nvPr>
        </p:nvSpPr>
        <p:spPr/>
        <p:txBody>
          <a:bodyPr/>
          <a:lstStyle/>
          <a:p>
            <a:r>
              <a:rPr lang="fr-FR" dirty="0"/>
              <a:t>Dotation en personnel de surtension</a:t>
            </a:r>
            <a:endParaRPr lang="en-US" dirty="0"/>
          </a:p>
        </p:txBody>
      </p:sp>
      <p:sp>
        <p:nvSpPr>
          <p:cNvPr id="3" name="Content Placeholder 2">
            <a:extLst>
              <a:ext uri="{FF2B5EF4-FFF2-40B4-BE49-F238E27FC236}">
                <a16:creationId xmlns:a16="http://schemas.microsoft.com/office/drawing/2014/main" id="{33FE9E0E-A8B7-BE41-96D4-B100B27F0A21}"/>
              </a:ext>
            </a:extLst>
          </p:cNvPr>
          <p:cNvSpPr>
            <a:spLocks noGrp="1"/>
          </p:cNvSpPr>
          <p:nvPr>
            <p:ph idx="1"/>
          </p:nvPr>
        </p:nvSpPr>
        <p:spPr>
          <a:xfrm>
            <a:off x="440267" y="2552700"/>
            <a:ext cx="7823200" cy="4051300"/>
          </a:xfrm>
        </p:spPr>
        <p:txBody>
          <a:bodyPr>
            <a:normAutofit/>
          </a:bodyPr>
          <a:lstStyle/>
          <a:p>
            <a:r>
              <a:rPr lang="fr-FR" dirty="0"/>
              <a:t>Un processus d’avoir</a:t>
            </a:r>
            <a:r>
              <a:rPr lang="fr-FR" b="1" dirty="0"/>
              <a:t> temporairemen</a:t>
            </a:r>
            <a:r>
              <a:rPr lang="fr-FR" dirty="0"/>
              <a:t>t des travailleurs supplémentaires au Point d’</a:t>
            </a:r>
            <a:r>
              <a:rPr lang="fr-FR" dirty="0" err="1"/>
              <a:t>entree</a:t>
            </a:r>
            <a:r>
              <a:rPr lang="fr-FR" dirty="0"/>
              <a:t> pour exécuter les tâches assignées :</a:t>
            </a:r>
          </a:p>
          <a:p>
            <a:pPr lvl="1"/>
            <a:r>
              <a:rPr lang="fr-FR" dirty="0"/>
              <a:t>Dépistage visuel</a:t>
            </a:r>
          </a:p>
          <a:p>
            <a:pPr lvl="1"/>
            <a:r>
              <a:rPr lang="fr-FR" dirty="0"/>
              <a:t>Supervision de l’achèvement de la fiche d’</a:t>
            </a:r>
            <a:r>
              <a:rPr lang="fr-FR" dirty="0" err="1"/>
              <a:t>evaluation</a:t>
            </a:r>
            <a:r>
              <a:rPr lang="fr-FR" dirty="0"/>
              <a:t> des risques</a:t>
            </a:r>
          </a:p>
          <a:p>
            <a:pPr lvl="1"/>
            <a:r>
              <a:rPr lang="fr-FR" dirty="0" err="1"/>
              <a:t>Controle</a:t>
            </a:r>
            <a:r>
              <a:rPr lang="fr-FR" dirty="0"/>
              <a:t> de </a:t>
            </a:r>
            <a:r>
              <a:rPr lang="fr-FR" dirty="0" err="1"/>
              <a:t>temperature</a:t>
            </a:r>
            <a:endParaRPr lang="fr-FR" dirty="0"/>
          </a:p>
          <a:p>
            <a:pPr lvl="1"/>
            <a:r>
              <a:rPr lang="fr-FR" dirty="0"/>
              <a:t>Sécurité et application du dépistage</a:t>
            </a:r>
          </a:p>
          <a:p>
            <a:pPr lvl="1"/>
            <a:r>
              <a:rPr lang="fr-FR" dirty="0"/>
              <a:t>Évaluation de la santé publique</a:t>
            </a:r>
          </a:p>
          <a:p>
            <a:r>
              <a:rPr lang="fr-FR" dirty="0"/>
              <a:t>Aide le personnel au point d’</a:t>
            </a:r>
            <a:r>
              <a:rPr lang="fr-FR" dirty="0" err="1"/>
              <a:t>entree</a:t>
            </a:r>
            <a:r>
              <a:rPr lang="fr-FR" dirty="0"/>
              <a:t> à maintenir des horaires normaux en cas d’urgence prolongée où, autrement, ils ne seraient PAS en mesure d’effectuer tout le travail</a:t>
            </a:r>
          </a:p>
          <a:p>
            <a:pPr lvl="1"/>
            <a:endParaRPr lang="fr-FR" dirty="0"/>
          </a:p>
          <a:p>
            <a:endParaRPr lang="fr-FR" dirty="0"/>
          </a:p>
        </p:txBody>
      </p:sp>
      <p:sp>
        <p:nvSpPr>
          <p:cNvPr id="4" name="Slide Number Placeholder 3">
            <a:extLst>
              <a:ext uri="{FF2B5EF4-FFF2-40B4-BE49-F238E27FC236}">
                <a16:creationId xmlns:a16="http://schemas.microsoft.com/office/drawing/2014/main" id="{309F8D74-C5BD-F74A-A945-93C5E6DE62AC}"/>
              </a:ext>
            </a:extLst>
          </p:cNvPr>
          <p:cNvSpPr>
            <a:spLocks noGrp="1"/>
          </p:cNvSpPr>
          <p:nvPr>
            <p:ph type="sldNum" sz="quarter" idx="12"/>
          </p:nvPr>
        </p:nvSpPr>
        <p:spPr/>
        <p:txBody>
          <a:bodyPr/>
          <a:lstStyle/>
          <a:p>
            <a:fld id="{D57F1E4F-1CFF-5643-939E-217C01CDF565}" type="slidenum">
              <a:rPr lang="en-US" smtClean="0"/>
              <a:pPr/>
              <a:t>7</a:t>
            </a:fld>
            <a:endParaRPr lang="en-US" dirty="0"/>
          </a:p>
        </p:txBody>
      </p:sp>
      <p:pic>
        <p:nvPicPr>
          <p:cNvPr id="6" name="Picture 5">
            <a:extLst>
              <a:ext uri="{FF2B5EF4-FFF2-40B4-BE49-F238E27FC236}">
                <a16:creationId xmlns:a16="http://schemas.microsoft.com/office/drawing/2014/main" id="{37F1B412-A8AA-3E4F-BAF8-D0CED1AB54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0483" y="2748748"/>
            <a:ext cx="3994150" cy="3224486"/>
          </a:xfrm>
          <a:prstGeom prst="rect">
            <a:avLst/>
          </a:prstGeom>
        </p:spPr>
      </p:pic>
    </p:spTree>
    <p:extLst>
      <p:ext uri="{BB962C8B-B14F-4D97-AF65-F5344CB8AC3E}">
        <p14:creationId xmlns:p14="http://schemas.microsoft.com/office/powerpoint/2010/main" val="25082689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7D634-8F7C-0A4A-B498-24FC86FE2DEE}"/>
              </a:ext>
            </a:extLst>
          </p:cNvPr>
          <p:cNvSpPr>
            <a:spLocks noGrp="1"/>
          </p:cNvSpPr>
          <p:nvPr>
            <p:ph type="title"/>
          </p:nvPr>
        </p:nvSpPr>
        <p:spPr/>
        <p:txBody>
          <a:bodyPr/>
          <a:lstStyle/>
          <a:p>
            <a:br>
              <a:rPr lang="fr-FR" sz="3200" dirty="0"/>
            </a:br>
            <a:br>
              <a:rPr lang="fr-FR" sz="3200" dirty="0"/>
            </a:br>
            <a:r>
              <a:rPr lang="fr-FR" sz="3200" dirty="0"/>
              <a:t>Meilleures pratiques en matière de dotation en personnel de surtension</a:t>
            </a:r>
            <a:br>
              <a:rPr lang="fr-FR" dirty="0"/>
            </a:br>
            <a:br>
              <a:rPr lang="fr-FR" dirty="0"/>
            </a:br>
            <a:endParaRPr lang="en-US" dirty="0"/>
          </a:p>
        </p:txBody>
      </p:sp>
      <p:sp>
        <p:nvSpPr>
          <p:cNvPr id="3" name="Content Placeholder 2">
            <a:extLst>
              <a:ext uri="{FF2B5EF4-FFF2-40B4-BE49-F238E27FC236}">
                <a16:creationId xmlns:a16="http://schemas.microsoft.com/office/drawing/2014/main" id="{0A20A1AE-C523-3842-BF3F-F79A9CFA2828}"/>
              </a:ext>
            </a:extLst>
          </p:cNvPr>
          <p:cNvSpPr>
            <a:spLocks noGrp="1"/>
          </p:cNvSpPr>
          <p:nvPr>
            <p:ph idx="1"/>
          </p:nvPr>
        </p:nvSpPr>
        <p:spPr>
          <a:xfrm>
            <a:off x="569340" y="2306619"/>
            <a:ext cx="11053320" cy="746536"/>
          </a:xfrm>
        </p:spPr>
        <p:txBody>
          <a:bodyPr>
            <a:normAutofit fontScale="92500" lnSpcReduction="10000"/>
          </a:bodyPr>
          <a:lstStyle/>
          <a:p>
            <a:r>
              <a:rPr lang="fr-FR" sz="2400" dirty="0"/>
              <a:t>Prévoir les situations dans lesquelles vous auriez besoin de personnel supplémentaire.  Quels genre?</a:t>
            </a:r>
          </a:p>
          <a:p>
            <a:endParaRPr lang="en-US" sz="2400" dirty="0"/>
          </a:p>
          <a:p>
            <a:pPr marL="457200" lvl="1" indent="0" algn="ctr">
              <a:buNone/>
            </a:pPr>
            <a:endParaRPr lang="en-US" dirty="0"/>
          </a:p>
        </p:txBody>
      </p:sp>
      <p:sp>
        <p:nvSpPr>
          <p:cNvPr id="4" name="Slide Number Placeholder 3">
            <a:extLst>
              <a:ext uri="{FF2B5EF4-FFF2-40B4-BE49-F238E27FC236}">
                <a16:creationId xmlns:a16="http://schemas.microsoft.com/office/drawing/2014/main" id="{42C21F8B-E49D-A94F-838E-310762914FC4}"/>
              </a:ext>
            </a:extLst>
          </p:cNvPr>
          <p:cNvSpPr>
            <a:spLocks noGrp="1"/>
          </p:cNvSpPr>
          <p:nvPr>
            <p:ph type="sldNum" sz="quarter" idx="12"/>
          </p:nvPr>
        </p:nvSpPr>
        <p:spPr/>
        <p:txBody>
          <a:bodyPr/>
          <a:lstStyle/>
          <a:p>
            <a:fld id="{D57F1E4F-1CFF-5643-939E-217C01CDF565}" type="slidenum">
              <a:rPr lang="en-US" smtClean="0"/>
              <a:pPr/>
              <a:t>8</a:t>
            </a:fld>
            <a:endParaRPr lang="en-US" dirty="0"/>
          </a:p>
        </p:txBody>
      </p:sp>
      <p:grpSp>
        <p:nvGrpSpPr>
          <p:cNvPr id="15" name="Group 14">
            <a:extLst>
              <a:ext uri="{FF2B5EF4-FFF2-40B4-BE49-F238E27FC236}">
                <a16:creationId xmlns:a16="http://schemas.microsoft.com/office/drawing/2014/main" id="{926B038B-79B0-6448-88C2-07374CF8D4B3}"/>
              </a:ext>
            </a:extLst>
          </p:cNvPr>
          <p:cNvGrpSpPr/>
          <p:nvPr/>
        </p:nvGrpSpPr>
        <p:grpSpPr>
          <a:xfrm>
            <a:off x="227224" y="2946389"/>
            <a:ext cx="2258008" cy="2786706"/>
            <a:chOff x="3230058" y="2901618"/>
            <a:chExt cx="2258008" cy="2786706"/>
          </a:xfrm>
        </p:grpSpPr>
        <p:sp>
          <p:nvSpPr>
            <p:cNvPr id="10" name="TextBox 9">
              <a:extLst>
                <a:ext uri="{FF2B5EF4-FFF2-40B4-BE49-F238E27FC236}">
                  <a16:creationId xmlns:a16="http://schemas.microsoft.com/office/drawing/2014/main" id="{2841096A-B3BF-5D48-8FF3-1D5EDDEAAD78}"/>
                </a:ext>
              </a:extLst>
            </p:cNvPr>
            <p:cNvSpPr txBox="1"/>
            <p:nvPr/>
          </p:nvSpPr>
          <p:spPr>
            <a:xfrm>
              <a:off x="3230058" y="4364885"/>
              <a:ext cx="2258008" cy="1323439"/>
            </a:xfrm>
            <a:prstGeom prst="rect">
              <a:avLst/>
            </a:prstGeom>
            <a:noFill/>
          </p:spPr>
          <p:txBody>
            <a:bodyPr wrap="square" rtlCol="0">
              <a:spAutoFit/>
            </a:bodyPr>
            <a:lstStyle/>
            <a:p>
              <a:pPr algn="ctr"/>
              <a:r>
                <a:rPr lang="fr-FR" sz="1600" dirty="0"/>
                <a:t>Sécurité : aide à la sécurisation des zones de contrôle</a:t>
              </a:r>
            </a:p>
            <a:p>
              <a:pPr algn="ctr"/>
              <a:endParaRPr lang="fr-FR" sz="1600" dirty="0"/>
            </a:p>
            <a:p>
              <a:pPr algn="ctr"/>
              <a:endParaRPr lang="en-US" sz="1600" dirty="0"/>
            </a:p>
          </p:txBody>
        </p:sp>
        <p:pic>
          <p:nvPicPr>
            <p:cNvPr id="14" name="Picture 13">
              <a:extLst>
                <a:ext uri="{FF2B5EF4-FFF2-40B4-BE49-F238E27FC236}">
                  <a16:creationId xmlns:a16="http://schemas.microsoft.com/office/drawing/2014/main" id="{C5BD4BEF-C7DA-7247-AC87-B316411712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35745" y="2901618"/>
              <a:ext cx="1446634" cy="1446634"/>
            </a:xfrm>
            <a:prstGeom prst="rect">
              <a:avLst/>
            </a:prstGeom>
          </p:spPr>
        </p:pic>
      </p:grpSp>
      <p:grpSp>
        <p:nvGrpSpPr>
          <p:cNvPr id="19" name="Group 18">
            <a:extLst>
              <a:ext uri="{FF2B5EF4-FFF2-40B4-BE49-F238E27FC236}">
                <a16:creationId xmlns:a16="http://schemas.microsoft.com/office/drawing/2014/main" id="{C1649855-A81D-434C-A375-72FC62D63407}"/>
              </a:ext>
            </a:extLst>
          </p:cNvPr>
          <p:cNvGrpSpPr/>
          <p:nvPr/>
        </p:nvGrpSpPr>
        <p:grpSpPr>
          <a:xfrm>
            <a:off x="5343008" y="2923835"/>
            <a:ext cx="3177904" cy="3283824"/>
            <a:chOff x="8626245" y="2615669"/>
            <a:chExt cx="3177904" cy="3283824"/>
          </a:xfrm>
        </p:grpSpPr>
        <p:sp>
          <p:nvSpPr>
            <p:cNvPr id="8" name="TextBox 7">
              <a:extLst>
                <a:ext uri="{FF2B5EF4-FFF2-40B4-BE49-F238E27FC236}">
                  <a16:creationId xmlns:a16="http://schemas.microsoft.com/office/drawing/2014/main" id="{ED6335B7-604D-BE4A-9D73-47FA2B296C13}"/>
                </a:ext>
              </a:extLst>
            </p:cNvPr>
            <p:cNvSpPr txBox="1"/>
            <p:nvPr/>
          </p:nvSpPr>
          <p:spPr>
            <a:xfrm>
              <a:off x="8626245" y="4329833"/>
              <a:ext cx="3177904" cy="1569660"/>
            </a:xfrm>
            <a:prstGeom prst="rect">
              <a:avLst/>
            </a:prstGeom>
            <a:noFill/>
          </p:spPr>
          <p:txBody>
            <a:bodyPr wrap="square" rtlCol="0">
              <a:spAutoFit/>
            </a:bodyPr>
            <a:lstStyle/>
            <a:p>
              <a:pPr algn="ctr"/>
              <a:r>
                <a:rPr lang="fr-FR" sz="1600" dirty="0"/>
                <a:t>Incendie et sauvetage: pourrait aider avec des évaluations limitées de la santé publique</a:t>
              </a:r>
            </a:p>
            <a:p>
              <a:pPr algn="ctr"/>
              <a:endParaRPr lang="fr-FR" sz="1600" dirty="0"/>
            </a:p>
            <a:p>
              <a:pPr algn="ctr"/>
              <a:endParaRPr lang="en-US" sz="1600" dirty="0"/>
            </a:p>
          </p:txBody>
        </p:sp>
        <p:pic>
          <p:nvPicPr>
            <p:cNvPr id="17" name="Picture 16">
              <a:extLst>
                <a:ext uri="{FF2B5EF4-FFF2-40B4-BE49-F238E27FC236}">
                  <a16:creationId xmlns:a16="http://schemas.microsoft.com/office/drawing/2014/main" id="{AA8B3B60-E0C2-154B-8E63-8375E1600C7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089"/>
            <a:stretch/>
          </p:blipFill>
          <p:spPr>
            <a:xfrm>
              <a:off x="9081334" y="2615669"/>
              <a:ext cx="1757476" cy="1696333"/>
            </a:xfrm>
            <a:prstGeom prst="rect">
              <a:avLst/>
            </a:prstGeom>
          </p:spPr>
        </p:pic>
      </p:grpSp>
      <p:grpSp>
        <p:nvGrpSpPr>
          <p:cNvPr id="22" name="Group 21">
            <a:extLst>
              <a:ext uri="{FF2B5EF4-FFF2-40B4-BE49-F238E27FC236}">
                <a16:creationId xmlns:a16="http://schemas.microsoft.com/office/drawing/2014/main" id="{92ABE601-9A43-0347-A520-CA88F5D718C1}"/>
              </a:ext>
            </a:extLst>
          </p:cNvPr>
          <p:cNvGrpSpPr/>
          <p:nvPr/>
        </p:nvGrpSpPr>
        <p:grpSpPr>
          <a:xfrm>
            <a:off x="2379542" y="3679142"/>
            <a:ext cx="2886493" cy="3179065"/>
            <a:chOff x="3802778" y="2362094"/>
            <a:chExt cx="2886493" cy="3179065"/>
          </a:xfrm>
        </p:grpSpPr>
        <p:sp>
          <p:nvSpPr>
            <p:cNvPr id="7" name="TextBox 6">
              <a:extLst>
                <a:ext uri="{FF2B5EF4-FFF2-40B4-BE49-F238E27FC236}">
                  <a16:creationId xmlns:a16="http://schemas.microsoft.com/office/drawing/2014/main" id="{C2999235-A231-B748-9EBD-6258654BC58A}"/>
                </a:ext>
              </a:extLst>
            </p:cNvPr>
            <p:cNvSpPr txBox="1"/>
            <p:nvPr/>
          </p:nvSpPr>
          <p:spPr>
            <a:xfrm>
              <a:off x="3802778" y="4217720"/>
              <a:ext cx="2886493" cy="1323439"/>
            </a:xfrm>
            <a:prstGeom prst="rect">
              <a:avLst/>
            </a:prstGeom>
            <a:noFill/>
          </p:spPr>
          <p:txBody>
            <a:bodyPr wrap="square" rtlCol="0">
              <a:spAutoFit/>
            </a:bodyPr>
            <a:lstStyle/>
            <a:p>
              <a:pPr algn="ctr"/>
              <a:r>
                <a:rPr lang="fr-FR" sz="1600" dirty="0"/>
                <a:t> Immigration: Peut aider au dépistage visuel et à l’examen des dossiers de vaccination (le cas échéant)</a:t>
              </a:r>
            </a:p>
          </p:txBody>
        </p:sp>
        <p:pic>
          <p:nvPicPr>
            <p:cNvPr id="21" name="Picture 20">
              <a:extLst>
                <a:ext uri="{FF2B5EF4-FFF2-40B4-BE49-F238E27FC236}">
                  <a16:creationId xmlns:a16="http://schemas.microsoft.com/office/drawing/2014/main" id="{1ABD5065-4682-FF45-B4CC-5D9E7658410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15189" y="2362094"/>
              <a:ext cx="2104961" cy="1855626"/>
            </a:xfrm>
            <a:prstGeom prst="rect">
              <a:avLst/>
            </a:prstGeom>
          </p:spPr>
        </p:pic>
      </p:grpSp>
      <p:grpSp>
        <p:nvGrpSpPr>
          <p:cNvPr id="25" name="Group 24">
            <a:extLst>
              <a:ext uri="{FF2B5EF4-FFF2-40B4-BE49-F238E27FC236}">
                <a16:creationId xmlns:a16="http://schemas.microsoft.com/office/drawing/2014/main" id="{4DE1EC8B-A392-5D41-87D9-D5F8E754F461}"/>
              </a:ext>
            </a:extLst>
          </p:cNvPr>
          <p:cNvGrpSpPr/>
          <p:nvPr/>
        </p:nvGrpSpPr>
        <p:grpSpPr>
          <a:xfrm>
            <a:off x="9137810" y="3101928"/>
            <a:ext cx="2591551" cy="4248720"/>
            <a:chOff x="9137810" y="3189061"/>
            <a:chExt cx="2591551" cy="4248720"/>
          </a:xfrm>
        </p:grpSpPr>
        <p:sp>
          <p:nvSpPr>
            <p:cNvPr id="11" name="TextBox 10">
              <a:extLst>
                <a:ext uri="{FF2B5EF4-FFF2-40B4-BE49-F238E27FC236}">
                  <a16:creationId xmlns:a16="http://schemas.microsoft.com/office/drawing/2014/main" id="{8808E9C2-F59C-C142-BF6C-C468EDBD29FC}"/>
                </a:ext>
              </a:extLst>
            </p:cNvPr>
            <p:cNvSpPr txBox="1"/>
            <p:nvPr/>
          </p:nvSpPr>
          <p:spPr>
            <a:xfrm rot="10800000" flipV="1">
              <a:off x="9137810" y="4883236"/>
              <a:ext cx="2591551" cy="2554545"/>
            </a:xfrm>
            <a:prstGeom prst="rect">
              <a:avLst/>
            </a:prstGeom>
            <a:noFill/>
          </p:spPr>
          <p:txBody>
            <a:bodyPr wrap="square" rtlCol="0">
              <a:spAutoFit/>
            </a:bodyPr>
            <a:lstStyle/>
            <a:p>
              <a:pPr algn="ctr"/>
              <a:r>
                <a:rPr lang="fr-FR" sz="1600" dirty="0"/>
                <a:t>Personnel médical ou hospitalier local de l’aéroport: pourrait aider au dépistage secondaire / [agence de santé au point d’</a:t>
              </a:r>
              <a:r>
                <a:rPr lang="fr-FR" sz="1600" dirty="0" err="1"/>
                <a:t>entree</a:t>
              </a:r>
              <a:r>
                <a:rPr lang="fr-FR" sz="1600" dirty="0"/>
                <a:t>] tâches de dépistage </a:t>
              </a:r>
            </a:p>
            <a:p>
              <a:pPr algn="ctr"/>
              <a:endParaRPr lang="fr-FR" sz="1600" dirty="0"/>
            </a:p>
            <a:p>
              <a:pPr algn="ctr"/>
              <a:endParaRPr lang="en-US" sz="1600" dirty="0"/>
            </a:p>
          </p:txBody>
        </p:sp>
        <p:pic>
          <p:nvPicPr>
            <p:cNvPr id="24" name="Picture 23">
              <a:extLst>
                <a:ext uri="{FF2B5EF4-FFF2-40B4-BE49-F238E27FC236}">
                  <a16:creationId xmlns:a16="http://schemas.microsoft.com/office/drawing/2014/main" id="{1E4AFD0A-6AF1-2941-814A-FD82979CFF4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27901" y="3189061"/>
              <a:ext cx="1649277" cy="1804048"/>
            </a:xfrm>
            <a:prstGeom prst="rect">
              <a:avLst/>
            </a:prstGeom>
          </p:spPr>
        </p:pic>
      </p:grpSp>
    </p:spTree>
    <p:extLst>
      <p:ext uri="{BB962C8B-B14F-4D97-AF65-F5344CB8AC3E}">
        <p14:creationId xmlns:p14="http://schemas.microsoft.com/office/powerpoint/2010/main" val="4165648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7BF132-BCFC-3E49-9D77-3938A8E1C793}"/>
              </a:ext>
            </a:extLst>
          </p:cNvPr>
          <p:cNvSpPr>
            <a:spLocks noGrp="1"/>
          </p:cNvSpPr>
          <p:nvPr>
            <p:ph type="title"/>
          </p:nvPr>
        </p:nvSpPr>
        <p:spPr/>
        <p:txBody>
          <a:bodyPr/>
          <a:lstStyle/>
          <a:p>
            <a:r>
              <a:rPr lang="fr-FR" sz="3200" dirty="0"/>
              <a:t>Meilleures pratiques en matière de dotation en personnel de surtension (2)</a:t>
            </a:r>
            <a:endParaRPr lang="en-US" sz="3200" dirty="0"/>
          </a:p>
        </p:txBody>
      </p:sp>
      <p:sp>
        <p:nvSpPr>
          <p:cNvPr id="4" name="Slide Number Placeholder 3">
            <a:extLst>
              <a:ext uri="{FF2B5EF4-FFF2-40B4-BE49-F238E27FC236}">
                <a16:creationId xmlns:a16="http://schemas.microsoft.com/office/drawing/2014/main" id="{BD3FFB97-525C-F84A-8905-C35DA474C234}"/>
              </a:ext>
            </a:extLst>
          </p:cNvPr>
          <p:cNvSpPr>
            <a:spLocks noGrp="1"/>
          </p:cNvSpPr>
          <p:nvPr>
            <p:ph type="sldNum" sz="quarter" idx="12"/>
          </p:nvPr>
        </p:nvSpPr>
        <p:spPr/>
        <p:txBody>
          <a:bodyPr/>
          <a:lstStyle/>
          <a:p>
            <a:fld id="{D57F1E4F-1CFF-5643-939E-217C01CDF565}" type="slidenum">
              <a:rPr lang="en-US" smtClean="0"/>
              <a:pPr/>
              <a:t>9</a:t>
            </a:fld>
            <a:endParaRPr lang="en-US" dirty="0"/>
          </a:p>
        </p:txBody>
      </p:sp>
      <p:sp>
        <p:nvSpPr>
          <p:cNvPr id="5" name="Content Placeholder 2">
            <a:extLst>
              <a:ext uri="{FF2B5EF4-FFF2-40B4-BE49-F238E27FC236}">
                <a16:creationId xmlns:a16="http://schemas.microsoft.com/office/drawing/2014/main" id="{DC5555E1-99AB-4F42-A8B1-F6BA1D1FEF05}"/>
              </a:ext>
            </a:extLst>
          </p:cNvPr>
          <p:cNvSpPr txBox="1">
            <a:spLocks/>
          </p:cNvSpPr>
          <p:nvPr/>
        </p:nvSpPr>
        <p:spPr>
          <a:xfrm>
            <a:off x="423333" y="2332566"/>
            <a:ext cx="8551334" cy="394970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fr-FR" dirty="0"/>
              <a:t>Élaborez une « liste » d’agences et/ou de personnel sur lequel vous feriez appel en cas de besoin – faites-le </a:t>
            </a:r>
            <a:r>
              <a:rPr lang="fr-FR" b="1" dirty="0"/>
              <a:t>avant que l’urgence ne se produise</a:t>
            </a:r>
            <a:endParaRPr lang="fr-FR" dirty="0"/>
          </a:p>
          <a:p>
            <a:pPr lvl="1"/>
            <a:r>
              <a:rPr lang="fr-FR" dirty="0"/>
              <a:t>Recherchez les agences:</a:t>
            </a:r>
          </a:p>
          <a:p>
            <a:pPr lvl="2"/>
            <a:r>
              <a:rPr lang="fr-FR" dirty="0"/>
              <a:t>qui sont </a:t>
            </a:r>
            <a:r>
              <a:rPr lang="fr-FR" b="1" dirty="0"/>
              <a:t>locales</a:t>
            </a:r>
          </a:p>
          <a:p>
            <a:pPr lvl="2"/>
            <a:r>
              <a:rPr lang="fr-FR" dirty="0"/>
              <a:t>que vous  avez déjà travaillé avec avant ou que vous savez qu’ils sont préparés pour l’affectation</a:t>
            </a:r>
          </a:p>
          <a:p>
            <a:pPr lvl="1"/>
            <a:r>
              <a:rPr lang="fr-FR" dirty="0"/>
              <a:t>À l’avance, déterminez:</a:t>
            </a:r>
          </a:p>
          <a:p>
            <a:pPr lvl="2"/>
            <a:r>
              <a:rPr lang="fr-FR" dirty="0"/>
              <a:t>Si l’agence serait intéressée à aider et comment (regardez les superviseurs au point d’accès pour cette tâche, ce n’est pas votre responsabilité)</a:t>
            </a:r>
          </a:p>
          <a:p>
            <a:pPr lvl="2"/>
            <a:r>
              <a:rPr lang="fr-FR" b="1" dirty="0"/>
              <a:t>Comment leur donner accès rapidement à des zones sécurisées du Point d’entrée - c’est peut-être votre responsabilité!</a:t>
            </a:r>
          </a:p>
          <a:p>
            <a:pPr lvl="2"/>
            <a:endParaRPr lang="fr-FR" dirty="0"/>
          </a:p>
        </p:txBody>
      </p:sp>
      <p:pic>
        <p:nvPicPr>
          <p:cNvPr id="6" name="Picture 5">
            <a:extLst>
              <a:ext uri="{FF2B5EF4-FFF2-40B4-BE49-F238E27FC236}">
                <a16:creationId xmlns:a16="http://schemas.microsoft.com/office/drawing/2014/main" id="{0D727307-D2C4-BD4F-BA96-41DEC016E9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54423" y="3135085"/>
            <a:ext cx="2596233" cy="1627931"/>
          </a:xfrm>
          <a:prstGeom prst="rect">
            <a:avLst/>
          </a:prstGeom>
        </p:spPr>
      </p:pic>
    </p:spTree>
    <p:extLst>
      <p:ext uri="{BB962C8B-B14F-4D97-AF65-F5344CB8AC3E}">
        <p14:creationId xmlns:p14="http://schemas.microsoft.com/office/powerpoint/2010/main" val="165069577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2277</TotalTime>
  <Words>2000</Words>
  <Application>Microsoft Office PowerPoint</Application>
  <PresentationFormat>Widescreen</PresentationFormat>
  <Paragraphs>158</Paragraphs>
  <Slides>14</Slides>
  <Notes>13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Century Gothic</vt:lpstr>
      <vt:lpstr>Wingdings 3</vt:lpstr>
      <vt:lpstr>Ion Boardroom</vt:lpstr>
      <vt:lpstr>Planification des urgences soutenues, Partie I </vt:lpstr>
      <vt:lpstr>Objectifs d’apprentissage</vt:lpstr>
      <vt:lpstr>Qu’est-ce qu’une urgence de santé publique soutenue? </vt:lpstr>
      <vt:lpstr>Brainstorming en paires….</vt:lpstr>
      <vt:lpstr>Urgence de santé publique d’intérêt international (PHEIC) </vt:lpstr>
      <vt:lpstr>Ressources pour une urgence de santé publique soutenue : personnel et temps </vt:lpstr>
      <vt:lpstr>Dotation en personnel de surtension</vt:lpstr>
      <vt:lpstr>  Meilleures pratiques en matière de dotation en personnel de surtension  </vt:lpstr>
      <vt:lpstr>Meilleures pratiques en matière de dotation en personnel de surtension (2)</vt:lpstr>
      <vt:lpstr> Une raison probable de surtension : le dépistage  </vt:lpstr>
      <vt:lpstr>  Dépistage à l’entrée par rapport au dépistage à la sortie  </vt:lpstr>
      <vt:lpstr>Une autre considération de dépistage… </vt:lpstr>
      <vt:lpstr>Exemple de PNE de dépistage a la sortie</vt:lpstr>
      <vt:lpstr>Travail de groupe</vt:lpstr>
    </vt:vector>
  </TitlesOfParts>
  <Company>Centers for Disease Control and Prevention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Personal</cp:lastModifiedBy>
  <cp:revision>160</cp:revision>
  <dcterms:created xsi:type="dcterms:W3CDTF">2018-05-15T08:59:29Z</dcterms:created>
  <dcterms:modified xsi:type="dcterms:W3CDTF">2021-09-22T19:54:44Z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b94a7b8-f06c-4dfe-bdcc-9b548fd58c31_Enabled">
    <vt:lpwstr>true</vt:lpwstr>
  </property>
  <property fmtid="{D5CDD505-2E9C-101B-9397-08002B2CF9AE}" pid="3" name="MSIP_Label_7b94a7b8-f06c-4dfe-bdcc-9b548fd58c31_SetDate">
    <vt:lpwstr>2021-04-26T20:53:41Z</vt:lpwstr>
  </property>
  <property fmtid="{D5CDD505-2E9C-101B-9397-08002B2CF9AE}" pid="4" name="MSIP_Label_7b94a7b8-f06c-4dfe-bdcc-9b548fd58c31_Method">
    <vt:lpwstr>Privileged</vt:lpwstr>
  </property>
  <property fmtid="{D5CDD505-2E9C-101B-9397-08002B2CF9AE}" pid="5" name="MSIP_Label_7b94a7b8-f06c-4dfe-bdcc-9b548fd58c31_Name">
    <vt:lpwstr>7b94a7b8-f06c-4dfe-bdcc-9b548fd58c31</vt:lpwstr>
  </property>
  <property fmtid="{D5CDD505-2E9C-101B-9397-08002B2CF9AE}" pid="6" name="MSIP_Label_7b94a7b8-f06c-4dfe-bdcc-9b548fd58c31_SiteId">
    <vt:lpwstr>9ce70869-60db-44fd-abe8-d2767077fc8f</vt:lpwstr>
  </property>
  <property fmtid="{D5CDD505-2E9C-101B-9397-08002B2CF9AE}" pid="7" name="MSIP_Label_7b94a7b8-f06c-4dfe-bdcc-9b548fd58c31_ActionId">
    <vt:lpwstr>a5e7d727-b086-49e7-b991-d20c635b5d45</vt:lpwstr>
  </property>
  <property fmtid="{D5CDD505-2E9C-101B-9397-08002B2CF9AE}" pid="8" name="MSIP_Label_7b94a7b8-f06c-4dfe-bdcc-9b548fd58c31_ContentBits">
    <vt:lpwstr>0</vt:lpwstr>
  </property>
</Properties>
</file>